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76"/>
  </p:notesMasterIdLst>
  <p:handoutMasterIdLst>
    <p:handoutMasterId r:id="rId77"/>
  </p:handoutMasterIdLst>
  <p:sldIdLst>
    <p:sldId id="2426" r:id="rId2"/>
    <p:sldId id="2500" r:id="rId3"/>
    <p:sldId id="2501" r:id="rId4"/>
    <p:sldId id="2497" r:id="rId5"/>
    <p:sldId id="2498" r:id="rId6"/>
    <p:sldId id="2499" r:id="rId7"/>
    <p:sldId id="2356" r:id="rId8"/>
    <p:sldId id="2341" r:id="rId9"/>
    <p:sldId id="2347" r:id="rId10"/>
    <p:sldId id="2432" r:id="rId11"/>
    <p:sldId id="2433" r:id="rId12"/>
    <p:sldId id="2434" r:id="rId13"/>
    <p:sldId id="2435" r:id="rId14"/>
    <p:sldId id="2436" r:id="rId15"/>
    <p:sldId id="2437" r:id="rId16"/>
    <p:sldId id="2438" r:id="rId17"/>
    <p:sldId id="2439" r:id="rId18"/>
    <p:sldId id="2440" r:id="rId19"/>
    <p:sldId id="2441" r:id="rId20"/>
    <p:sldId id="2442" r:id="rId21"/>
    <p:sldId id="2443" r:id="rId22"/>
    <p:sldId id="2444" r:id="rId23"/>
    <p:sldId id="2445" r:id="rId24"/>
    <p:sldId id="2446" r:id="rId25"/>
    <p:sldId id="2447" r:id="rId26"/>
    <p:sldId id="2448" r:id="rId27"/>
    <p:sldId id="2449" r:id="rId28"/>
    <p:sldId id="2450" r:id="rId29"/>
    <p:sldId id="2451" r:id="rId30"/>
    <p:sldId id="2452" r:id="rId31"/>
    <p:sldId id="2453" r:id="rId32"/>
    <p:sldId id="2454" r:id="rId33"/>
    <p:sldId id="2455" r:id="rId34"/>
    <p:sldId id="2456" r:id="rId35"/>
    <p:sldId id="2457" r:id="rId36"/>
    <p:sldId id="2458" r:id="rId37"/>
    <p:sldId id="2459" r:id="rId38"/>
    <p:sldId id="2460" r:id="rId39"/>
    <p:sldId id="2461" r:id="rId40"/>
    <p:sldId id="2462" r:id="rId41"/>
    <p:sldId id="2463" r:id="rId42"/>
    <p:sldId id="2464" r:id="rId43"/>
    <p:sldId id="2465" r:id="rId44"/>
    <p:sldId id="2466" r:id="rId45"/>
    <p:sldId id="2467" r:id="rId46"/>
    <p:sldId id="2468" r:id="rId47"/>
    <p:sldId id="2469" r:id="rId48"/>
    <p:sldId id="2470" r:id="rId49"/>
    <p:sldId id="2471" r:id="rId50"/>
    <p:sldId id="2472" r:id="rId51"/>
    <p:sldId id="2473" r:id="rId52"/>
    <p:sldId id="2474" r:id="rId53"/>
    <p:sldId id="2475" r:id="rId54"/>
    <p:sldId id="2476" r:id="rId55"/>
    <p:sldId id="2477" r:id="rId56"/>
    <p:sldId id="2478" r:id="rId57"/>
    <p:sldId id="2479" r:id="rId58"/>
    <p:sldId id="2480" r:id="rId59"/>
    <p:sldId id="2481" r:id="rId60"/>
    <p:sldId id="2482" r:id="rId61"/>
    <p:sldId id="2483" r:id="rId62"/>
    <p:sldId id="2484" r:id="rId63"/>
    <p:sldId id="2485" r:id="rId64"/>
    <p:sldId id="2486" r:id="rId65"/>
    <p:sldId id="2487" r:id="rId66"/>
    <p:sldId id="2488" r:id="rId67"/>
    <p:sldId id="2489" r:id="rId68"/>
    <p:sldId id="2490" r:id="rId69"/>
    <p:sldId id="2491" r:id="rId70"/>
    <p:sldId id="2492" r:id="rId71"/>
    <p:sldId id="2493" r:id="rId72"/>
    <p:sldId id="2494" r:id="rId73"/>
    <p:sldId id="2405" r:id="rId74"/>
    <p:sldId id="2415" r:id="rId7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31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85" userDrawn="1">
          <p15:clr>
            <a:srgbClr val="A4A3A4"/>
          </p15:clr>
        </p15:guide>
        <p15:guide id="5" orient="horz" pos="2682" userDrawn="1">
          <p15:clr>
            <a:srgbClr val="A4A3A4"/>
          </p15:clr>
        </p15:guide>
        <p15:guide id="6" pos="960" userDrawn="1">
          <p15:clr>
            <a:srgbClr val="A4A3A4"/>
          </p15:clr>
        </p15:guide>
        <p15:guide id="7" pos="302" userDrawn="1">
          <p15:clr>
            <a:srgbClr val="A4A3A4"/>
          </p15:clr>
        </p15:guide>
        <p15:guide id="8" pos="7265" userDrawn="1">
          <p15:clr>
            <a:srgbClr val="A4A3A4"/>
          </p15:clr>
        </p15:guide>
        <p15:guide id="9" orient="horz" pos="686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B0A0"/>
    <a:srgbClr val="43B0A0"/>
    <a:srgbClr val="F06436"/>
    <a:srgbClr val="52AEE1"/>
    <a:srgbClr val="F89074"/>
    <a:srgbClr val="4285F4"/>
    <a:srgbClr val="72B945"/>
    <a:srgbClr val="FA9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27" autoAdjust="0"/>
    <p:restoredTop sz="50000" autoAdjust="0"/>
  </p:normalViewPr>
  <p:slideViewPr>
    <p:cSldViewPr snapToGrid="0" showGuides="1">
      <p:cViewPr>
        <p:scale>
          <a:sx n="129" d="100"/>
          <a:sy n="129" d="100"/>
        </p:scale>
        <p:origin x="-72" y="-58"/>
      </p:cViewPr>
      <p:guideLst>
        <p:guide orient="horz" pos="2319"/>
        <p:guide orient="horz" pos="2682"/>
        <p:guide orient="horz" pos="686"/>
        <p:guide pos="3840"/>
        <p:guide pos="3985"/>
        <p:guide pos="960"/>
        <p:guide pos="302"/>
        <p:guide pos="7265"/>
      </p:guideLst>
    </p:cSldViewPr>
  </p:slideViewPr>
  <p:outlineViewPr>
    <p:cViewPr>
      <p:scale>
        <a:sx n="33" d="100"/>
        <a:sy n="33" d="100"/>
      </p:scale>
      <p:origin x="0" y="249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342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F00D5-8D61-463B-A24D-AA343CDEF1C1}" type="datetimeFigureOut">
              <a:rPr lang="ko-KR" altLang="en-US" smtClean="0"/>
              <a:pPr/>
              <a:t>2023-10-16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7927B-07B9-470A-A6C7-2E21D055E1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280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E79A2-9499-4165-85CA-D3B599A71D6E}" type="datetimeFigureOut">
              <a:rPr lang="ko-KR" altLang="en-US" smtClean="0"/>
              <a:pPr/>
              <a:t>2023-10-16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F56FB-8B4C-4940-9CA8-BCB6BA92FB7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391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0;p2">
            <a:extLst>
              <a:ext uri="{FF2B5EF4-FFF2-40B4-BE49-F238E27FC236}">
                <a16:creationId xmlns="" xmlns:a16="http://schemas.microsoft.com/office/drawing/2014/main" id="{915EBAC6-B986-0141-9A3D-A1153FD2C8C9}"/>
              </a:ext>
            </a:extLst>
          </p:cNvPr>
          <p:cNvSpPr/>
          <p:nvPr userDrawn="1"/>
        </p:nvSpPr>
        <p:spPr>
          <a:xfrm rot="10800000">
            <a:off x="-3" y="-3"/>
            <a:ext cx="8697688" cy="5529945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2;p2">
            <a:extLst>
              <a:ext uri="{FF2B5EF4-FFF2-40B4-BE49-F238E27FC236}">
                <a16:creationId xmlns="" xmlns:a16="http://schemas.microsoft.com/office/drawing/2014/main" id="{32DFD919-D29D-FC47-AD9F-0D1B2F5A8862}"/>
              </a:ext>
            </a:extLst>
          </p:cNvPr>
          <p:cNvSpPr/>
          <p:nvPr userDrawn="1"/>
        </p:nvSpPr>
        <p:spPr>
          <a:xfrm rot="10800000">
            <a:off x="3799114" y="2286000"/>
            <a:ext cx="8392886" cy="4572000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" name="Google Shape;13;p2">
            <a:extLst>
              <a:ext uri="{FF2B5EF4-FFF2-40B4-BE49-F238E27FC236}">
                <a16:creationId xmlns="" xmlns:a16="http://schemas.microsoft.com/office/drawing/2014/main" id="{42C43ECF-BBCB-1C42-93A8-68CF3572DDB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03254" y="1780334"/>
            <a:ext cx="7009510" cy="359182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20" name="Google Shape;14;p2">
            <a:extLst>
              <a:ext uri="{FF2B5EF4-FFF2-40B4-BE49-F238E27FC236}">
                <a16:creationId xmlns="" xmlns:a16="http://schemas.microsoft.com/office/drawing/2014/main" id="{5AF3B145-1035-874A-A46A-1DC2137AFD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202127" y="5077666"/>
            <a:ext cx="3268457" cy="107241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cxnSp>
        <p:nvCxnSpPr>
          <p:cNvPr id="121" name="Google Shape;183;p28">
            <a:extLst>
              <a:ext uri="{FF2B5EF4-FFF2-40B4-BE49-F238E27FC236}">
                <a16:creationId xmlns="" xmlns:a16="http://schemas.microsoft.com/office/drawing/2014/main" id="{FF7B25AF-63DA-4A4A-BE7C-3EEF77663F0C}"/>
              </a:ext>
            </a:extLst>
          </p:cNvPr>
          <p:cNvCxnSpPr/>
          <p:nvPr userDrawn="1"/>
        </p:nvCxnSpPr>
        <p:spPr>
          <a:xfrm>
            <a:off x="708848" y="662121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8255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>
            <a:extLst>
              <a:ext uri="{FF2B5EF4-FFF2-40B4-BE49-F238E27FC236}">
                <a16:creationId xmlns="" xmlns:a16="http://schemas.microsoft.com/office/drawing/2014/main" id="{3DCB54EF-6F8F-C14C-AEAB-339A6ADFE95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4632325" y="3242853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6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4632324" y="4074122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7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4632323" y="4910800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Google Shape;10;p2">
            <a:extLst>
              <a:ext uri="{FF2B5EF4-FFF2-40B4-BE49-F238E27FC236}">
                <a16:creationId xmlns="" xmlns:a16="http://schemas.microsoft.com/office/drawing/2014/main" id="{9C20880E-B3DE-A94F-9214-F288AB8F2288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1530;p73">
            <a:extLst>
              <a:ext uri="{FF2B5EF4-FFF2-40B4-BE49-F238E27FC236}">
                <a16:creationId xmlns="" xmlns:a16="http://schemas.microsoft.com/office/drawing/2014/main" id="{C53AD8B5-FE39-6A42-9005-EC4F1FB81112}"/>
              </a:ext>
            </a:extLst>
          </p:cNvPr>
          <p:cNvGrpSpPr/>
          <p:nvPr userDrawn="1"/>
        </p:nvGrpSpPr>
        <p:grpSpPr>
          <a:xfrm>
            <a:off x="11568567" y="267121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18" name="Google Shape;11531;p73">
              <a:extLst>
                <a:ext uri="{FF2B5EF4-FFF2-40B4-BE49-F238E27FC236}">
                  <a16:creationId xmlns="" xmlns:a16="http://schemas.microsoft.com/office/drawing/2014/main" id="{0F0D93FF-7196-E64A-BC21-F016A3016471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532;p73">
              <a:extLst>
                <a:ext uri="{FF2B5EF4-FFF2-40B4-BE49-F238E27FC236}">
                  <a16:creationId xmlns="" xmlns:a16="http://schemas.microsoft.com/office/drawing/2014/main" id="{10A6EBD0-21AA-BE4F-B25E-B9EBF7C939C3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533;p73">
              <a:extLst>
                <a:ext uri="{FF2B5EF4-FFF2-40B4-BE49-F238E27FC236}">
                  <a16:creationId xmlns="" xmlns:a16="http://schemas.microsoft.com/office/drawing/2014/main" id="{E593C3FB-9816-9C4E-A8CE-F5E3D23AAB7D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534;p73">
              <a:extLst>
                <a:ext uri="{FF2B5EF4-FFF2-40B4-BE49-F238E27FC236}">
                  <a16:creationId xmlns="" xmlns:a16="http://schemas.microsoft.com/office/drawing/2014/main" id="{751E997F-17D4-3240-BBFB-AD0DA992726B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535;p73">
              <a:extLst>
                <a:ext uri="{FF2B5EF4-FFF2-40B4-BE49-F238E27FC236}">
                  <a16:creationId xmlns="" xmlns:a16="http://schemas.microsoft.com/office/drawing/2014/main" id="{70D7634B-5347-1147-9507-F00A80D6AF28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536;p73">
              <a:extLst>
                <a:ext uri="{FF2B5EF4-FFF2-40B4-BE49-F238E27FC236}">
                  <a16:creationId xmlns="" xmlns:a16="http://schemas.microsoft.com/office/drawing/2014/main" id="{C9854E3F-9BBE-614D-B3B5-7F73F17A13CD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제목 24">
            <a:extLst>
              <a:ext uri="{FF2B5EF4-FFF2-40B4-BE49-F238E27FC236}">
                <a16:creationId xmlns="" xmlns:a16="http://schemas.microsoft.com/office/drawing/2014/main" id="{3A2259E1-D3D4-A445-8D39-5015AB03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002569007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691375" y="2932204"/>
            <a:ext cx="10267121" cy="993592"/>
          </a:xfrm>
          <a:noFill/>
        </p:spPr>
        <p:txBody>
          <a:bodyPr wrap="none" lIns="0" tIns="0" rIns="0" bIns="0" anchor="ctr" anchorCtr="0">
            <a:noAutofit/>
          </a:bodyPr>
          <a:lstStyle>
            <a:lvl1pPr marL="0" indent="0">
              <a:buNone/>
              <a:defRPr sz="4800">
                <a:solidFill>
                  <a:srgbClr val="F06436"/>
                </a:solidFill>
              </a:defRPr>
            </a:lvl1pPr>
            <a:lvl2pPr marL="457200" indent="0">
              <a:buNone/>
              <a:defRPr sz="4000"/>
            </a:lvl2pPr>
            <a:lvl3pPr marL="914400" indent="0">
              <a:buNone/>
              <a:defRPr sz="4000"/>
            </a:lvl3pPr>
            <a:lvl4pPr marL="1371600" indent="0">
              <a:buNone/>
              <a:defRPr sz="4000"/>
            </a:lvl4pPr>
            <a:lvl5pPr marL="1828800" indent="0">
              <a:buNone/>
              <a:defRPr sz="4000"/>
            </a:lvl5pPr>
          </a:lstStyle>
          <a:p>
            <a:pPr lvl="0"/>
            <a:r>
              <a:rPr lang="ko-KR" altLang="en-US" dirty="0"/>
              <a:t>목차 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Google Shape;12;p2">
            <a:extLst>
              <a:ext uri="{FF2B5EF4-FFF2-40B4-BE49-F238E27FC236}">
                <a16:creationId xmlns="" xmlns:a16="http://schemas.microsoft.com/office/drawing/2014/main" id="{C0ABDC55-C9AE-1C41-A2A0-AA873EDB6BD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10;p2">
            <a:extLst>
              <a:ext uri="{FF2B5EF4-FFF2-40B4-BE49-F238E27FC236}">
                <a16:creationId xmlns="" xmlns:a16="http://schemas.microsoft.com/office/drawing/2014/main" id="{28B67903-E1CF-534B-A2D3-E7597F24B72F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11530;p73">
            <a:extLst>
              <a:ext uri="{FF2B5EF4-FFF2-40B4-BE49-F238E27FC236}">
                <a16:creationId xmlns="" xmlns:a16="http://schemas.microsoft.com/office/drawing/2014/main" id="{A10FFA0E-16C5-4244-887B-59CEA3799C19}"/>
              </a:ext>
            </a:extLst>
          </p:cNvPr>
          <p:cNvGrpSpPr/>
          <p:nvPr userDrawn="1"/>
        </p:nvGrpSpPr>
        <p:grpSpPr>
          <a:xfrm>
            <a:off x="11379724" y="208758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9" name="Google Shape;11531;p73">
              <a:extLst>
                <a:ext uri="{FF2B5EF4-FFF2-40B4-BE49-F238E27FC236}">
                  <a16:creationId xmlns="" xmlns:a16="http://schemas.microsoft.com/office/drawing/2014/main" id="{3BC7373A-BF17-5949-8F1D-CB2BBEEEEEA6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532;p73">
              <a:extLst>
                <a:ext uri="{FF2B5EF4-FFF2-40B4-BE49-F238E27FC236}">
                  <a16:creationId xmlns="" xmlns:a16="http://schemas.microsoft.com/office/drawing/2014/main" id="{CC6EA4CC-1703-7449-B7BC-4483CFF9F966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533;p73">
              <a:extLst>
                <a:ext uri="{FF2B5EF4-FFF2-40B4-BE49-F238E27FC236}">
                  <a16:creationId xmlns="" xmlns:a16="http://schemas.microsoft.com/office/drawing/2014/main" id="{B5E6808C-1FA3-4B4B-B0FE-9EE183DD349C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534;p73">
              <a:extLst>
                <a:ext uri="{FF2B5EF4-FFF2-40B4-BE49-F238E27FC236}">
                  <a16:creationId xmlns="" xmlns:a16="http://schemas.microsoft.com/office/drawing/2014/main" id="{69AF36EF-ECD4-AC48-816B-145DAB86BB7E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535;p73">
              <a:extLst>
                <a:ext uri="{FF2B5EF4-FFF2-40B4-BE49-F238E27FC236}">
                  <a16:creationId xmlns="" xmlns:a16="http://schemas.microsoft.com/office/drawing/2014/main" id="{36271C18-068C-3049-B5A3-CC3DE160731F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36;p73">
              <a:extLst>
                <a:ext uri="{FF2B5EF4-FFF2-40B4-BE49-F238E27FC236}">
                  <a16:creationId xmlns="" xmlns:a16="http://schemas.microsoft.com/office/drawing/2014/main" id="{3BA77610-2275-C74C-A5B8-D24FF49A3670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9420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2;p2">
            <a:extLst>
              <a:ext uri="{FF2B5EF4-FFF2-40B4-BE49-F238E27FC236}">
                <a16:creationId xmlns="" xmlns:a16="http://schemas.microsoft.com/office/drawing/2014/main" id="{31C819E8-8DB3-D241-86AD-39FA357B79F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0;p2">
            <a:extLst>
              <a:ext uri="{FF2B5EF4-FFF2-40B4-BE49-F238E27FC236}">
                <a16:creationId xmlns="" xmlns:a16="http://schemas.microsoft.com/office/drawing/2014/main" id="{4CA2C0CC-49CB-CE45-A055-1E87B9A38FE4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="" xmlns:a16="http://schemas.microsoft.com/office/drawing/2014/main" id="{346A3901-6E4C-0B40-9CF8-E7ECAB46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83194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2" name="바닥글 개체 틀 36">
            <a:extLst>
              <a:ext uri="{FF2B5EF4-FFF2-40B4-BE49-F238E27FC236}">
                <a16:creationId xmlns="" xmlns:a16="http://schemas.microsoft.com/office/drawing/2014/main" id="{388D13DD-ED8A-4747-B349-F5A2E05F7D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40" name="제목 24">
            <a:extLst>
              <a:ext uri="{FF2B5EF4-FFF2-40B4-BE49-F238E27FC236}">
                <a16:creationId xmlns="" xmlns:a16="http://schemas.microsoft.com/office/drawing/2014/main" id="{677C8BD8-495D-D94A-A820-9FD4BA20C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5BE6C44-E913-45F1-A690-E52E071D50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0287" y="1415600"/>
            <a:ext cx="10080625" cy="46307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29057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;p2">
            <a:extLst>
              <a:ext uri="{FF2B5EF4-FFF2-40B4-BE49-F238E27FC236}">
                <a16:creationId xmlns="" xmlns:a16="http://schemas.microsoft.com/office/drawing/2014/main" id="{AE169226-6326-4B42-BA01-A07503F9BF4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0;p2">
            <a:extLst>
              <a:ext uri="{FF2B5EF4-FFF2-40B4-BE49-F238E27FC236}">
                <a16:creationId xmlns="" xmlns:a16="http://schemas.microsoft.com/office/drawing/2014/main" id="{F2128D78-98D0-1946-ABC0-DD3E32D4D519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제목 24">
            <a:extLst>
              <a:ext uri="{FF2B5EF4-FFF2-40B4-BE49-F238E27FC236}">
                <a16:creationId xmlns="" xmlns:a16="http://schemas.microsoft.com/office/drawing/2014/main" id="{18E4D7E8-082F-3947-ACDC-CCB90F65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  <p:sp>
        <p:nvSpPr>
          <p:cNvPr id="33" name="슬라이드 번호 개체 틀 20">
            <a:extLst>
              <a:ext uri="{FF2B5EF4-FFF2-40B4-BE49-F238E27FC236}">
                <a16:creationId xmlns="" xmlns:a16="http://schemas.microsoft.com/office/drawing/2014/main" id="{5D8DE216-E2D2-0946-B519-359B6A0D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72308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5" name="텍스트 개체 틀 34">
            <a:extLst>
              <a:ext uri="{FF2B5EF4-FFF2-40B4-BE49-F238E27FC236}">
                <a16:creationId xmlns="" xmlns:a16="http://schemas.microsoft.com/office/drawing/2014/main" id="{7706D100-A296-AA47-8D59-127D7B2E0C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2186609"/>
          </a:xfrm>
        </p:spPr>
        <p:txBody>
          <a:bodyPr>
            <a:normAutofit/>
          </a:bodyPr>
          <a:lstStyle>
            <a:lvl1pPr marL="228600" indent="-228600">
              <a:lnSpc>
                <a:spcPct val="120000"/>
              </a:lnSpc>
              <a:buClr>
                <a:srgbClr val="4BB0A0"/>
              </a:buClr>
              <a:buFont typeface="시스템 서체"/>
              <a:buChar char="◦"/>
              <a:defRPr sz="1800"/>
            </a:lvl1pPr>
            <a:lvl2pPr marL="685800" indent="-228600">
              <a:lnSpc>
                <a:spcPct val="120000"/>
              </a:lnSpc>
              <a:buFont typeface="시스템 서체"/>
              <a:buChar char="⁃"/>
              <a:defRPr sz="1600"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x-none" dirty="0"/>
          </a:p>
        </p:txBody>
      </p:sp>
      <p:sp>
        <p:nvSpPr>
          <p:cNvPr id="8" name="바닥글 개체 틀 36">
            <a:extLst>
              <a:ext uri="{FF2B5EF4-FFF2-40B4-BE49-F238E27FC236}">
                <a16:creationId xmlns="" xmlns:a16="http://schemas.microsoft.com/office/drawing/2014/main" id="{99878B9B-B665-4D4E-BCDA-A03B7B098B7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200830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;p2">
            <a:extLst>
              <a:ext uri="{FF2B5EF4-FFF2-40B4-BE49-F238E27FC236}">
                <a16:creationId xmlns="" xmlns:a16="http://schemas.microsoft.com/office/drawing/2014/main" id="{AE169226-6326-4B42-BA01-A07503F9BF4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0;p2">
            <a:extLst>
              <a:ext uri="{FF2B5EF4-FFF2-40B4-BE49-F238E27FC236}">
                <a16:creationId xmlns="" xmlns:a16="http://schemas.microsoft.com/office/drawing/2014/main" id="{F2128D78-98D0-1946-ABC0-DD3E32D4D519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제목 24">
            <a:extLst>
              <a:ext uri="{FF2B5EF4-FFF2-40B4-BE49-F238E27FC236}">
                <a16:creationId xmlns="" xmlns:a16="http://schemas.microsoft.com/office/drawing/2014/main" id="{18E4D7E8-082F-3947-ACDC-CCB90F65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  <p:sp>
        <p:nvSpPr>
          <p:cNvPr id="33" name="슬라이드 번호 개체 틀 20">
            <a:extLst>
              <a:ext uri="{FF2B5EF4-FFF2-40B4-BE49-F238E27FC236}">
                <a16:creationId xmlns="" xmlns:a16="http://schemas.microsoft.com/office/drawing/2014/main" id="{5D8DE216-E2D2-0946-B519-359B6A0D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72308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5" name="텍스트 개체 틀 34">
            <a:extLst>
              <a:ext uri="{FF2B5EF4-FFF2-40B4-BE49-F238E27FC236}">
                <a16:creationId xmlns="" xmlns:a16="http://schemas.microsoft.com/office/drawing/2014/main" id="{7706D100-A296-AA47-8D59-127D7B2E0C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9"/>
            <a:ext cx="11281052" cy="781242"/>
          </a:xfrm>
        </p:spPr>
        <p:txBody>
          <a:bodyPr/>
          <a:lstStyle>
            <a:lvl1pPr marL="228600" indent="-228600">
              <a:lnSpc>
                <a:spcPct val="120000"/>
              </a:lnSpc>
              <a:buClr>
                <a:srgbClr val="4BB0A0"/>
              </a:buClr>
              <a:buFont typeface="시스템 서체"/>
              <a:buChar char="◦"/>
              <a:defRPr sz="2000"/>
            </a:lvl1pPr>
            <a:lvl2pPr marL="685800" indent="-228600">
              <a:lnSpc>
                <a:spcPct val="120000"/>
              </a:lnSpc>
              <a:buFont typeface="시스템 서체"/>
              <a:buChar char="⁃"/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x-none" dirty="0"/>
          </a:p>
        </p:txBody>
      </p:sp>
      <p:sp>
        <p:nvSpPr>
          <p:cNvPr id="8" name="바닥글 개체 틀 36">
            <a:extLst>
              <a:ext uri="{FF2B5EF4-FFF2-40B4-BE49-F238E27FC236}">
                <a16:creationId xmlns="" xmlns:a16="http://schemas.microsoft.com/office/drawing/2014/main" id="{99878B9B-B665-4D4E-BCDA-A03B7B098B7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F9275B08-16F4-4F25-831A-6EFC327B83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1375" y="2233552"/>
            <a:ext cx="5254625" cy="3195638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 sz="1800"/>
            </a:lvl1pPr>
            <a:lvl2pPr>
              <a:defRPr sz="1800"/>
            </a:lvl2pPr>
            <a:lvl3pPr>
              <a:defRPr sz="1400"/>
            </a:lvl3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="" xmlns:a16="http://schemas.microsoft.com/office/drawing/2014/main" id="{1A56FDB1-DA14-41CF-A4C6-4FEEB24F66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7106" y="2233552"/>
            <a:ext cx="5254625" cy="3195638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 sz="1800"/>
            </a:lvl1pPr>
            <a:lvl2pPr>
              <a:defRPr sz="1800"/>
            </a:lvl2pPr>
            <a:lvl3pPr>
              <a:defRPr sz="1400"/>
            </a:lvl3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014234075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/>
              <a:t>〉 〉 </a:t>
            </a:r>
            <a:r>
              <a:rPr lang="ko-KR" altLang="en-US"/>
              <a:t>창업의 과학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56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7" r:id="rId3"/>
    <p:sldLayoutId id="2147483676" r:id="rId4"/>
    <p:sldLayoutId id="2147483690" r:id="rId5"/>
    <p:sldLayoutId id="2147483691" r:id="rId6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="" xmlns:a16="http://schemas.microsoft.com/office/drawing/2014/main" id="{21B375EC-8E0D-AF4C-8EB4-CA7CFBEAC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253" y="1780334"/>
            <a:ext cx="7608409" cy="3591827"/>
          </a:xfrm>
        </p:spPr>
        <p:txBody>
          <a:bodyPr/>
          <a:lstStyle/>
          <a:p>
            <a:r>
              <a:rPr lang="ko-KR" altLang="en-US" dirty="0"/>
              <a:t>핸즈온 </a:t>
            </a:r>
            <a:r>
              <a:rPr lang="ko-KR" altLang="en-US"/>
              <a:t>머신러닝</a:t>
            </a:r>
            <a:r>
              <a:rPr lang="en-US" altLang="ko-KR"/>
              <a:t>(3</a:t>
            </a:r>
            <a:r>
              <a:rPr lang="ko-KR" altLang="en-US"/>
              <a:t>판</a:t>
            </a:r>
            <a:r>
              <a:rPr lang="en-US" altLang="ko-KR" dirty="0"/>
              <a:t>)</a:t>
            </a:r>
            <a:endParaRPr lang="x-none" b="1" dirty="0"/>
          </a:p>
        </p:txBody>
      </p:sp>
      <p:sp>
        <p:nvSpPr>
          <p:cNvPr id="6" name="부제목 5">
            <a:extLst>
              <a:ext uri="{FF2B5EF4-FFF2-40B4-BE49-F238E27FC236}">
                <a16:creationId xmlns="" xmlns:a16="http://schemas.microsoft.com/office/drawing/2014/main" id="{53F71AE8-5B44-374B-BBDF-875DE08427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ㅇㅇ대학교</a:t>
            </a:r>
            <a:r>
              <a:rPr lang="ko-KR" altLang="en-US" dirty="0"/>
              <a:t> </a:t>
            </a:r>
            <a:r>
              <a:rPr lang="ko-KR" altLang="en-US" dirty="0" err="1"/>
              <a:t>ㅇㅇ학과</a:t>
            </a:r>
            <a:endParaRPr lang="en-US" altLang="ko-KR" dirty="0"/>
          </a:p>
          <a:p>
            <a:r>
              <a:rPr lang="ko-KR" altLang="en-US" dirty="0"/>
              <a:t>홍길동</a:t>
            </a:r>
            <a:endParaRPr lang="en-US" altLang="ko-KR" dirty="0"/>
          </a:p>
        </p:txBody>
      </p:sp>
      <p:sp>
        <p:nvSpPr>
          <p:cNvPr id="7" name="Google Shape;1312;p63">
            <a:extLst>
              <a:ext uri="{FF2B5EF4-FFF2-40B4-BE49-F238E27FC236}">
                <a16:creationId xmlns="" xmlns:a16="http://schemas.microsoft.com/office/drawing/2014/main" id="{0A78F3EB-266D-144F-9E96-77FD19D36541}"/>
              </a:ext>
            </a:extLst>
          </p:cNvPr>
          <p:cNvSpPr/>
          <p:nvPr/>
        </p:nvSpPr>
        <p:spPr>
          <a:xfrm>
            <a:off x="917697" y="973492"/>
            <a:ext cx="86159" cy="130781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D241BC3-2D2C-354F-BE20-6B615EF877A6}"/>
              </a:ext>
            </a:extLst>
          </p:cNvPr>
          <p:cNvSpPr txBox="1"/>
          <p:nvPr/>
        </p:nvSpPr>
        <p:spPr>
          <a:xfrm>
            <a:off x="1020350" y="781107"/>
            <a:ext cx="8816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[2</a:t>
            </a:r>
            <a:r>
              <a:rPr lang="ko-KR" altLang="en-US" dirty="0"/>
              <a:t>부</a:t>
            </a:r>
            <a:r>
              <a:rPr lang="en-US" altLang="ko-KR" dirty="0"/>
              <a:t>]</a:t>
            </a:r>
            <a:r>
              <a:rPr lang="en-US" dirty="0"/>
              <a:t> </a:t>
            </a:r>
            <a:r>
              <a:rPr lang="ko-KR" altLang="en-US" dirty="0"/>
              <a:t>신경망과 </a:t>
            </a:r>
            <a:r>
              <a:rPr lang="ko-KR" altLang="en-US" dirty="0" err="1"/>
              <a:t>딥러닝</a:t>
            </a:r>
            <a:endParaRPr lang="ko-KR" altLang="en-US" dirty="0"/>
          </a:p>
          <a:p>
            <a:r>
              <a:rPr lang="en-US" dirty="0" smtClean="0"/>
              <a:t>14</a:t>
            </a:r>
            <a:r>
              <a:rPr lang="ko-KR" altLang="en-US" dirty="0" smtClean="0"/>
              <a:t>장</a:t>
            </a:r>
            <a:r>
              <a:rPr lang="en-US" dirty="0" smtClean="0"/>
              <a:t> </a:t>
            </a:r>
            <a:r>
              <a:rPr lang="ko-KR" altLang="en-US" dirty="0" err="1"/>
              <a:t>합성곱</a:t>
            </a:r>
            <a:r>
              <a:rPr lang="ko-KR" altLang="en-US" dirty="0"/>
              <a:t> 신경망을 사용한 컴퓨터 비전</a:t>
            </a:r>
            <a:endParaRPr lang="en-US" altLang="ko-KR" dirty="0"/>
          </a:p>
        </p:txBody>
      </p:sp>
      <p:pic>
        <p:nvPicPr>
          <p:cNvPr id="9" name="Picture 2" descr="\\hanbittemp.hanbit.co.kr\IT출판부\IT출판2부\IT출판2부_2팀\이채윤\2_완료\(2023-9)핸즈온 머신러닝(3판)_박해선\7_디자인\입체표지-핸즈온 머신러닝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849" y="1176611"/>
            <a:ext cx="3382470" cy="397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611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14.2</a:t>
            </a:r>
            <a:r>
              <a:rPr lang="ko-KR" altLang="en-US" dirty="0" smtClean="0"/>
              <a:t> </a:t>
            </a:r>
            <a:r>
              <a:rPr lang="ko-KR" altLang="en-US" dirty="0" err="1"/>
              <a:t>합성곱</a:t>
            </a:r>
            <a:r>
              <a:rPr lang="ko-KR" altLang="en-US" dirty="0"/>
              <a:t> 층</a:t>
            </a:r>
            <a:r>
              <a:rPr lang="en-US" altLang="ko-KR" dirty="0"/>
              <a:t>(1)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lvl="1"/>
            <a:r>
              <a:rPr lang="ko-KR" altLang="en-US"/>
              <a:t>합성곱 층</a:t>
            </a:r>
            <a:r>
              <a:rPr lang="en-US" altLang="ko-KR"/>
              <a:t>(convolutional layer)</a:t>
            </a:r>
          </a:p>
          <a:p>
            <a:pPr lvl="2"/>
            <a:r>
              <a:rPr lang="ko-KR" altLang="en-US"/>
              <a:t>첫 번째 합성곱 층의 뉴런은</a:t>
            </a:r>
            <a:r>
              <a:rPr lang="en-US" altLang="ko-KR"/>
              <a:t> </a:t>
            </a:r>
            <a:r>
              <a:rPr lang="ko-KR" altLang="en-US"/>
              <a:t>입력 이미지의 모든 픽셀에 연결되는 것이 아니라 합성곱 층 뉴런의 수용장 안에 있는 </a:t>
            </a:r>
            <a:r>
              <a:rPr lang="en-US" altLang="ko-KR"/>
              <a:t/>
            </a:r>
            <a:br>
              <a:rPr lang="en-US" altLang="ko-KR"/>
            </a:br>
            <a:r>
              <a:rPr lang="ko-KR" altLang="en-US"/>
              <a:t>픽셀에만 연결됨</a:t>
            </a:r>
            <a:endParaRPr lang="en-US" altLang="ko-KR"/>
          </a:p>
          <a:p>
            <a:pPr lvl="2"/>
            <a:r>
              <a:rPr lang="ko-KR" altLang="en-US"/>
              <a:t>두 번째 합성곱 층에 있는 각 뉴런은 첫 번째 층의 작은 사각 영역 안에 위치한 뉴런에 연결</a:t>
            </a:r>
            <a:endParaRPr lang="en-US" altLang="ko-KR"/>
          </a:p>
          <a:p>
            <a:pPr lvl="2"/>
            <a:r>
              <a:rPr lang="ko-KR" altLang="en-US"/>
              <a:t>네트워크가 첫 번째 은닉 층에서는 작은 저수준 특성에 집중하고</a:t>
            </a:r>
            <a:r>
              <a:rPr lang="en-US" altLang="ko-KR"/>
              <a:t>, </a:t>
            </a:r>
            <a:r>
              <a:rPr lang="ko-KR" altLang="en-US"/>
              <a:t>그다음 은닉 층에서는 더 큰 고수준 특성으로 조합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74A85921-D6D3-5F1F-3AFC-F131A8C90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975" y="2476823"/>
            <a:ext cx="3448050" cy="28098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442245C-5664-1FA7-54B0-50D0392AE20B}"/>
              </a:ext>
            </a:extLst>
          </p:cNvPr>
          <p:cNvSpPr txBox="1"/>
          <p:nvPr/>
        </p:nvSpPr>
        <p:spPr>
          <a:xfrm>
            <a:off x="1756949" y="5519774"/>
            <a:ext cx="86781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+mn-ea"/>
              </a:rPr>
              <a:t>그림 </a:t>
            </a:r>
            <a:r>
              <a:rPr lang="en-US" altLang="ko-KR" sz="1400" b="1" dirty="0" smtClean="0">
                <a:latin typeface="+mn-ea"/>
              </a:rPr>
              <a:t>14-2 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사각 형태의 국부 </a:t>
            </a:r>
            <a:r>
              <a:rPr lang="ko-KR" altLang="en-US" sz="1400" b="1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수용장을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가진 </a:t>
            </a:r>
            <a:r>
              <a:rPr lang="en-US" altLang="ko-KR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CNN 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층</a:t>
            </a:r>
          </a:p>
        </p:txBody>
      </p:sp>
    </p:spTree>
    <p:extLst>
      <p:ext uri="{BB962C8B-B14F-4D97-AF65-F5344CB8AC3E}">
        <p14:creationId xmlns:p14="http://schemas.microsoft.com/office/powerpoint/2010/main" val="586809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14.2</a:t>
            </a:r>
            <a:r>
              <a:rPr lang="ko-KR" altLang="en-US" dirty="0" smtClean="0"/>
              <a:t> </a:t>
            </a:r>
            <a:r>
              <a:rPr lang="ko-KR" altLang="en-US" dirty="0" err="1"/>
              <a:t>합성곱</a:t>
            </a:r>
            <a:r>
              <a:rPr lang="ko-KR" altLang="en-US" dirty="0"/>
              <a:t> 층</a:t>
            </a:r>
            <a:r>
              <a:rPr lang="en-US" altLang="ko-KR" dirty="0"/>
              <a:t>(2)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lvl="1"/>
            <a:r>
              <a:rPr lang="ko-KR" altLang="en-US"/>
              <a:t>제로 패딩</a:t>
            </a:r>
            <a:r>
              <a:rPr lang="en-US" altLang="ko-KR"/>
              <a:t>(zero padding)</a:t>
            </a:r>
          </a:p>
          <a:p>
            <a:pPr lvl="2"/>
            <a:r>
              <a:rPr lang="ko-KR" altLang="en-US"/>
              <a:t>높이와 너비를 이전 층과 같게 하기 위해 입력의 주위에 </a:t>
            </a:r>
            <a:r>
              <a:rPr lang="en-US" altLang="ko-KR"/>
              <a:t>0</a:t>
            </a:r>
            <a:r>
              <a:rPr lang="ko-KR" altLang="en-US"/>
              <a:t>을 추가하는 것이 일반적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442245C-5664-1FA7-54B0-50D0392AE20B}"/>
              </a:ext>
            </a:extLst>
          </p:cNvPr>
          <p:cNvSpPr txBox="1"/>
          <p:nvPr/>
        </p:nvSpPr>
        <p:spPr>
          <a:xfrm>
            <a:off x="1756949" y="5223110"/>
            <a:ext cx="86781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+mn-ea"/>
              </a:rPr>
              <a:t>그림 </a:t>
            </a:r>
            <a:r>
              <a:rPr lang="en-US" altLang="ko-KR" sz="1400" b="1" dirty="0" smtClean="0">
                <a:latin typeface="+mn-ea"/>
              </a:rPr>
              <a:t>14-3 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층과 제로 </a:t>
            </a:r>
            <a:r>
              <a:rPr lang="ko-KR" altLang="en-US" sz="1400" b="1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패딩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사이의 연결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406D8874-3A49-010E-FF43-F08081B75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112" y="1795462"/>
            <a:ext cx="505777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157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14.2</a:t>
            </a:r>
            <a:r>
              <a:rPr lang="ko-KR" altLang="en-US" dirty="0" smtClean="0"/>
              <a:t> </a:t>
            </a:r>
            <a:r>
              <a:rPr lang="ko-KR" altLang="en-US" dirty="0" err="1"/>
              <a:t>합성곱</a:t>
            </a:r>
            <a:r>
              <a:rPr lang="ko-KR" altLang="en-US" dirty="0"/>
              <a:t> 층</a:t>
            </a:r>
            <a:r>
              <a:rPr lang="en-US" altLang="ko-KR" dirty="0"/>
              <a:t>(3)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lvl="1"/>
            <a:r>
              <a:rPr lang="ko-KR" altLang="en-US"/>
              <a:t>스트라이드</a:t>
            </a:r>
            <a:r>
              <a:rPr lang="en-US" altLang="ko-KR"/>
              <a:t>(stride)</a:t>
            </a:r>
          </a:p>
          <a:p>
            <a:pPr lvl="2"/>
            <a:r>
              <a:rPr lang="ko-KR" altLang="en-US"/>
              <a:t>한 수용장과 다음 수용장 사이의 수평 또는 수직 방향 스텝 크기</a:t>
            </a:r>
            <a:endParaRPr lang="en-US" altLang="ko-KR"/>
          </a:p>
          <a:p>
            <a:pPr lvl="2"/>
            <a:r>
              <a:rPr lang="ko-KR" altLang="en-US"/>
              <a:t>수용장 사이에 간격을 두어 큰 입력 층을 훨씬 작은 층에 연결하면 모델의 계산 복잡도가 크게 낮아짐</a:t>
            </a:r>
            <a:r>
              <a:rPr lang="en-US" altLang="ko-KR"/>
              <a:t> 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442245C-5664-1FA7-54B0-50D0392AE20B}"/>
              </a:ext>
            </a:extLst>
          </p:cNvPr>
          <p:cNvSpPr txBox="1"/>
          <p:nvPr/>
        </p:nvSpPr>
        <p:spPr>
          <a:xfrm>
            <a:off x="1756949" y="5142148"/>
            <a:ext cx="86781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+mn-ea"/>
              </a:rPr>
              <a:t>그림 </a:t>
            </a:r>
            <a:r>
              <a:rPr lang="en-US" altLang="ko-KR" sz="1400" b="1" dirty="0" smtClean="0">
                <a:latin typeface="+mn-ea"/>
              </a:rPr>
              <a:t>14-4 </a:t>
            </a:r>
            <a:r>
              <a:rPr lang="ko-KR" altLang="en-US" sz="1400" b="1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스트라이드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2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를 사용해 차원 축소하기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065CF15D-EEE6-B39D-507F-B9FFF7BD1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512" y="1957387"/>
            <a:ext cx="475297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855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14.2</a:t>
            </a:r>
            <a:r>
              <a:rPr lang="ko-KR" altLang="en-US" dirty="0" smtClean="0"/>
              <a:t> </a:t>
            </a:r>
            <a:r>
              <a:rPr lang="ko-KR" altLang="en-US" dirty="0" err="1"/>
              <a:t>합성곱</a:t>
            </a:r>
            <a:r>
              <a:rPr lang="ko-KR" altLang="en-US" dirty="0"/>
              <a:t> 층</a:t>
            </a:r>
            <a:r>
              <a:rPr lang="en-US" altLang="ko-KR" dirty="0"/>
              <a:t>(4)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14.2.1 </a:t>
            </a:r>
            <a:r>
              <a:rPr lang="ko-KR" altLang="en-US" b="1" dirty="0" smtClean="0">
                <a:solidFill>
                  <a:srgbClr val="FF0000"/>
                </a:solidFill>
              </a:rPr>
              <a:t>필터</a:t>
            </a:r>
            <a:r>
              <a:rPr lang="en-US" altLang="ko-KR" b="1" dirty="0" smtClean="0">
                <a:solidFill>
                  <a:srgbClr val="FF0000"/>
                </a:solidFill>
              </a:rPr>
              <a:t>(filter)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/>
            <a:r>
              <a:rPr lang="ko-KR" altLang="en-US" dirty="0" smtClean="0"/>
              <a:t>필터</a:t>
            </a:r>
            <a:r>
              <a:rPr lang="en-US" altLang="ko-KR" dirty="0" smtClean="0"/>
              <a:t>(</a:t>
            </a:r>
            <a:r>
              <a:rPr lang="ko-KR" altLang="en-US" dirty="0" err="1"/>
              <a:t>합성곱</a:t>
            </a:r>
            <a:r>
              <a:rPr lang="ko-KR" altLang="en-US" dirty="0"/>
              <a:t> </a:t>
            </a:r>
            <a:r>
              <a:rPr lang="ko-KR" altLang="en-US" dirty="0" err="1" smtClean="0"/>
              <a:t>커널</a:t>
            </a:r>
            <a:r>
              <a:rPr lang="en-US" altLang="ko-KR" baseline="30000" dirty="0" smtClean="0"/>
              <a:t>convolution kernel </a:t>
            </a:r>
            <a:r>
              <a:rPr lang="ko-KR" altLang="en-US" dirty="0" smtClean="0"/>
              <a:t>또는 </a:t>
            </a:r>
            <a:r>
              <a:rPr lang="ko-KR" altLang="en-US" dirty="0"/>
              <a:t>그냥 </a:t>
            </a:r>
            <a:r>
              <a:rPr lang="ko-KR" altLang="en-US" dirty="0" err="1"/>
              <a:t>커널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층의 전체 뉴런에 적용된 하나의 필터는 하나의 특성 </a:t>
            </a:r>
            <a:r>
              <a:rPr lang="ko-KR" altLang="en-US" dirty="0" err="1"/>
              <a:t>맵</a:t>
            </a:r>
            <a:r>
              <a:rPr lang="en-US" altLang="ko-KR" dirty="0"/>
              <a:t>(feature map)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CCA04566-5CF5-445F-55BE-1F682DD6B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362" y="2027391"/>
            <a:ext cx="5629275" cy="3495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9965A02-903F-2FA3-2793-A5AC6AB4054F}"/>
              </a:ext>
            </a:extLst>
          </p:cNvPr>
          <p:cNvSpPr txBox="1"/>
          <p:nvPr/>
        </p:nvSpPr>
        <p:spPr>
          <a:xfrm>
            <a:off x="1756949" y="5735217"/>
            <a:ext cx="86781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+mn-ea"/>
              </a:rPr>
              <a:t>그림 </a:t>
            </a:r>
            <a:r>
              <a:rPr lang="en-US" altLang="ko-KR" sz="1400" b="1" dirty="0" smtClean="0">
                <a:latin typeface="+mn-ea"/>
              </a:rPr>
              <a:t>14-5 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두 개의 특성 </a:t>
            </a:r>
            <a:r>
              <a:rPr lang="ko-KR" altLang="en-US" sz="1400" b="1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맵을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만들기 위해 두 개의 다른 필터 적용하기</a:t>
            </a:r>
          </a:p>
        </p:txBody>
      </p:sp>
    </p:spTree>
    <p:extLst>
      <p:ext uri="{BB962C8B-B14F-4D97-AF65-F5344CB8AC3E}">
        <p14:creationId xmlns:p14="http://schemas.microsoft.com/office/powerpoint/2010/main" val="1806125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14.2</a:t>
            </a:r>
            <a:r>
              <a:rPr lang="ko-KR" altLang="en-US" dirty="0" smtClean="0"/>
              <a:t> </a:t>
            </a:r>
            <a:r>
              <a:rPr lang="ko-KR" altLang="en-US" dirty="0" err="1"/>
              <a:t>합성곱</a:t>
            </a:r>
            <a:r>
              <a:rPr lang="ko-KR" altLang="en-US" dirty="0"/>
              <a:t> 층</a:t>
            </a:r>
            <a:r>
              <a:rPr lang="en-US" altLang="ko-KR" dirty="0"/>
              <a:t>(5)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>
                <a:solidFill>
                  <a:srgbClr val="FF0000"/>
                </a:solidFill>
              </a:rPr>
              <a:t>14.2.2 </a:t>
            </a:r>
            <a:r>
              <a:rPr lang="ko-KR" altLang="en-US" b="1">
                <a:solidFill>
                  <a:srgbClr val="FF0000"/>
                </a:solidFill>
              </a:rPr>
              <a:t>여러 가지 특성 맵 쌓기</a:t>
            </a:r>
            <a:endParaRPr lang="en-US" altLang="ko-KR" b="1">
              <a:solidFill>
                <a:srgbClr val="FF0000"/>
              </a:solidFill>
            </a:endParaRPr>
          </a:p>
          <a:p>
            <a:pPr lvl="1"/>
            <a:r>
              <a:rPr lang="ko-KR" altLang="en-US"/>
              <a:t>하나의 합성곱 층이 입력에 여러 필터를 동시에 적용하여 입력에 있는 여러 특성을 감지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9965A02-903F-2FA3-2793-A5AC6AB4054F}"/>
              </a:ext>
            </a:extLst>
          </p:cNvPr>
          <p:cNvSpPr txBox="1"/>
          <p:nvPr/>
        </p:nvSpPr>
        <p:spPr>
          <a:xfrm>
            <a:off x="1756949" y="6051751"/>
            <a:ext cx="86781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+mn-ea"/>
              </a:rPr>
              <a:t>그림 </a:t>
            </a:r>
            <a:r>
              <a:rPr lang="en-US" altLang="ko-KR" sz="1400" b="1" dirty="0" smtClean="0">
                <a:latin typeface="+mn-ea"/>
              </a:rPr>
              <a:t>14-6 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세 개의 컬러 채널을 가진 이미지를 처리하는 여러 개의 필터</a:t>
            </a:r>
            <a:r>
              <a:rPr lang="en-US" altLang="ko-KR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400" b="1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커널</a:t>
            </a:r>
            <a:r>
              <a:rPr lang="en-US" altLang="ko-KR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)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로 구성된 두 개의 </a:t>
            </a:r>
            <a:r>
              <a:rPr lang="ko-KR" altLang="en-US" sz="1400" b="1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합성곱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층</a:t>
            </a:r>
            <a:r>
              <a:rPr lang="en-US" altLang="ko-KR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각 </a:t>
            </a:r>
            <a:r>
              <a:rPr lang="ko-KR" altLang="en-US" sz="1400" b="1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합성곱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층은 필터마다 하나의 특성 </a:t>
            </a:r>
            <a:r>
              <a:rPr lang="ko-KR" altLang="en-US" sz="1400" b="1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맵을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출력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44441DD2-27E3-4F64-F975-F2CB66494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809" y="1692179"/>
            <a:ext cx="4382382" cy="432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13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14.2</a:t>
            </a:r>
            <a:r>
              <a:rPr lang="ko-KR" altLang="en-US" dirty="0" smtClean="0"/>
              <a:t> </a:t>
            </a:r>
            <a:r>
              <a:rPr lang="ko-KR" altLang="en-US" dirty="0" err="1"/>
              <a:t>합성곱</a:t>
            </a:r>
            <a:r>
              <a:rPr lang="ko-KR" altLang="en-US" dirty="0"/>
              <a:t> 층</a:t>
            </a:r>
            <a:r>
              <a:rPr lang="en-US" altLang="ko-KR" dirty="0"/>
              <a:t>(6)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lvl="1"/>
            <a:r>
              <a:rPr lang="ko-KR" altLang="en-US" dirty="0" err="1"/>
              <a:t>합성곱</a:t>
            </a:r>
            <a:r>
              <a:rPr lang="ko-KR" altLang="en-US" dirty="0"/>
              <a:t> 층에서 한 뉴런의 출력을 계산하는 수식</a:t>
            </a:r>
            <a:endParaRPr lang="en-US" altLang="ko-KR" dirty="0"/>
          </a:p>
          <a:p>
            <a:pPr lvl="2"/>
            <a:r>
              <a:rPr lang="ko-KR" altLang="en-US" dirty="0"/>
              <a:t>입력에 대한 가중치 합을 계산하고 편향을 더해 줌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9965A02-903F-2FA3-2793-A5AC6AB4054F}"/>
              </a:ext>
            </a:extLst>
          </p:cNvPr>
          <p:cNvSpPr txBox="1"/>
          <p:nvPr/>
        </p:nvSpPr>
        <p:spPr>
          <a:xfrm>
            <a:off x="4249030" y="1640515"/>
            <a:ext cx="36939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+mn-ea"/>
              </a:rPr>
              <a:t>식 </a:t>
            </a:r>
            <a:r>
              <a:rPr lang="en-US" altLang="ko-KR" sz="1400" b="1" dirty="0" smtClean="0">
                <a:latin typeface="+mn-ea"/>
              </a:rPr>
              <a:t>14</a:t>
            </a:r>
            <a:r>
              <a:rPr lang="en-US" altLang="ko-KR" sz="1400" dirty="0"/>
              <a:t> </a:t>
            </a:r>
            <a:r>
              <a:rPr lang="en-US" altLang="ko-KR" sz="1400" b="1" dirty="0"/>
              <a:t>-</a:t>
            </a:r>
            <a:r>
              <a:rPr lang="en-US" altLang="ko-KR" sz="1400" b="1" dirty="0" smtClean="0">
                <a:latin typeface="+mn-ea"/>
              </a:rPr>
              <a:t>1 </a:t>
            </a:r>
            <a:r>
              <a:rPr lang="ko-KR" altLang="en-US" sz="1400" b="1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합성곱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층에 있는 뉴런의 출력 계산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C54871C-62B8-7C9B-597D-A7A39B48BFFC}"/>
              </a:ext>
            </a:extLst>
          </p:cNvPr>
          <p:cNvSpPr txBox="1"/>
          <p:nvPr/>
        </p:nvSpPr>
        <p:spPr>
          <a:xfrm>
            <a:off x="2494625" y="3099934"/>
            <a:ext cx="8211844" cy="235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•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  <a:latin typeface="+mn-ea"/>
              </a:rPr>
              <a:t>z</a:t>
            </a:r>
            <a:r>
              <a:rPr lang="en-US" altLang="ko-KR" sz="1400" baseline="-25000" dirty="0" err="1">
                <a:solidFill>
                  <a:schemeClr val="accent4">
                    <a:lumMod val="50000"/>
                  </a:schemeClr>
                </a:solidFill>
                <a:latin typeface="+mn-ea"/>
              </a:rPr>
              <a:t>i,j,k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는 </a:t>
            </a:r>
            <a:r>
              <a:rPr lang="ko-KR" altLang="en-US" sz="1400" dirty="0" err="1">
                <a:solidFill>
                  <a:schemeClr val="accent4">
                    <a:lumMod val="50000"/>
                  </a:schemeClr>
                </a:solidFill>
                <a:latin typeface="+mn-ea"/>
              </a:rPr>
              <a:t>합성곱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 층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(l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층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)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의 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k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특성 </a:t>
            </a:r>
            <a:r>
              <a:rPr lang="ko-KR" altLang="en-US" sz="1400" dirty="0" err="1">
                <a:solidFill>
                  <a:schemeClr val="accent4">
                    <a:lumMod val="50000"/>
                  </a:schemeClr>
                </a:solidFill>
                <a:latin typeface="+mn-ea"/>
              </a:rPr>
              <a:t>맵에서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i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행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, j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열에 위치한 뉴런의 출력</a:t>
            </a:r>
            <a:endParaRPr lang="en-US" altLang="ko-KR" sz="140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•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앞서 설명한 것처럼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  <a:latin typeface="+mn-ea"/>
              </a:rPr>
              <a:t>s</a:t>
            </a:r>
            <a:r>
              <a:rPr lang="en-US" altLang="ko-KR" sz="1400" baseline="-25000" dirty="0" err="1">
                <a:solidFill>
                  <a:schemeClr val="accent4">
                    <a:lumMod val="50000"/>
                  </a:schemeClr>
                </a:solidFill>
                <a:latin typeface="+mn-ea"/>
              </a:rPr>
              <a:t>h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와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  <a:latin typeface="+mn-ea"/>
              </a:rPr>
              <a:t>s</a:t>
            </a:r>
            <a:r>
              <a:rPr lang="en-US" altLang="ko-KR" sz="1400" baseline="-25000" dirty="0" err="1">
                <a:solidFill>
                  <a:schemeClr val="accent4">
                    <a:lumMod val="50000"/>
                  </a:schemeClr>
                </a:solidFill>
                <a:latin typeface="+mn-ea"/>
              </a:rPr>
              <a:t>w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는 수직과 수평 </a:t>
            </a:r>
            <a:r>
              <a:rPr lang="ko-KR" altLang="en-US" sz="1400" dirty="0" err="1">
                <a:solidFill>
                  <a:schemeClr val="accent4">
                    <a:lumMod val="50000"/>
                  </a:schemeClr>
                </a:solidFill>
                <a:latin typeface="+mn-ea"/>
              </a:rPr>
              <a:t>스트라이드이고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  <a:latin typeface="+mn-ea"/>
              </a:rPr>
              <a:t>f</a:t>
            </a:r>
            <a:r>
              <a:rPr lang="en-US" altLang="ko-KR" sz="1400" baseline="-25000" dirty="0" err="1">
                <a:solidFill>
                  <a:schemeClr val="accent4">
                    <a:lumMod val="50000"/>
                  </a:schemeClr>
                </a:solidFill>
                <a:latin typeface="+mn-ea"/>
              </a:rPr>
              <a:t>h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와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  <a:latin typeface="+mn-ea"/>
              </a:rPr>
              <a:t>f</a:t>
            </a:r>
            <a:r>
              <a:rPr lang="en-US" altLang="ko-KR" sz="1400" baseline="-25000" dirty="0" err="1">
                <a:solidFill>
                  <a:schemeClr val="accent4">
                    <a:lumMod val="50000"/>
                  </a:schemeClr>
                </a:solidFill>
                <a:latin typeface="+mn-ea"/>
              </a:rPr>
              <a:t>w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는 수용장의 높이와 너비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/>
            </a:r>
            <a:br>
              <a:rPr lang="en-US" altLang="ko-KR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</a:b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  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  <a:latin typeface="+mn-ea"/>
              </a:rPr>
              <a:t>f</a:t>
            </a:r>
            <a:r>
              <a:rPr lang="en-US" altLang="ko-KR" sz="1400" baseline="-25000" dirty="0" err="1">
                <a:solidFill>
                  <a:schemeClr val="accent4">
                    <a:lumMod val="50000"/>
                  </a:schemeClr>
                </a:solidFill>
                <a:latin typeface="+mn-ea"/>
              </a:rPr>
              <a:t>n</a:t>
            </a:r>
            <a:r>
              <a:rPr lang="en-US" altLang="ko-KR" sz="1400" baseline="-250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′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는 이전 층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(l-1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층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)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에 있는 특성 </a:t>
            </a:r>
            <a:r>
              <a:rPr lang="ko-KR" altLang="en-US" sz="1400" dirty="0" err="1">
                <a:solidFill>
                  <a:schemeClr val="accent4">
                    <a:lumMod val="50000"/>
                  </a:schemeClr>
                </a:solidFill>
                <a:latin typeface="+mn-ea"/>
              </a:rPr>
              <a:t>맵의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 수</a:t>
            </a:r>
            <a:endParaRPr lang="en-US" altLang="ko-KR" sz="140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•x</a:t>
            </a:r>
            <a:r>
              <a:rPr lang="en-US" altLang="ko-KR" sz="1400" baseline="-250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i′, </a:t>
            </a:r>
            <a:r>
              <a:rPr lang="en-US" altLang="ko-KR" sz="1400" baseline="-25000" dirty="0" err="1">
                <a:solidFill>
                  <a:schemeClr val="accent4">
                    <a:lumMod val="50000"/>
                  </a:schemeClr>
                </a:solidFill>
                <a:latin typeface="+mn-ea"/>
              </a:rPr>
              <a:t>j′,k</a:t>
            </a:r>
            <a:r>
              <a:rPr lang="en-US" altLang="ko-KR" sz="1400" baseline="-250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′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는 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l-1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층의 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i′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행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, j′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열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, k′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특성 </a:t>
            </a:r>
            <a:r>
              <a:rPr lang="ko-KR" altLang="en-US" sz="1400" dirty="0" err="1">
                <a:solidFill>
                  <a:schemeClr val="accent4">
                    <a:lumMod val="50000"/>
                  </a:schemeClr>
                </a:solidFill>
                <a:latin typeface="+mn-ea"/>
              </a:rPr>
              <a:t>맵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혹은 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l-1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층이 입력 층이면 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k′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채널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)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에 있는 뉴런의 출력</a:t>
            </a:r>
            <a:endParaRPr lang="en-US" altLang="ko-KR" sz="140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•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  <a:latin typeface="+mn-ea"/>
              </a:rPr>
              <a:t>b</a:t>
            </a:r>
            <a:r>
              <a:rPr lang="en-US" altLang="ko-KR" sz="1400" baseline="-25000" dirty="0" err="1">
                <a:solidFill>
                  <a:schemeClr val="accent4">
                    <a:lumMod val="50000"/>
                  </a:schemeClr>
                </a:solidFill>
                <a:latin typeface="+mn-ea"/>
              </a:rPr>
              <a:t>k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는 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(l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층에 있는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) k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특성 </a:t>
            </a:r>
            <a:r>
              <a:rPr lang="ko-KR" altLang="en-US" sz="1400" dirty="0" err="1">
                <a:solidFill>
                  <a:schemeClr val="accent4">
                    <a:lumMod val="50000"/>
                  </a:schemeClr>
                </a:solidFill>
                <a:latin typeface="+mn-ea"/>
              </a:rPr>
              <a:t>맵의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 편향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. k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특성 </a:t>
            </a:r>
            <a:r>
              <a:rPr lang="ko-KR" altLang="en-US" sz="1400" dirty="0" err="1">
                <a:solidFill>
                  <a:schemeClr val="accent4">
                    <a:lumMod val="50000"/>
                  </a:schemeClr>
                </a:solidFill>
                <a:latin typeface="+mn-ea"/>
              </a:rPr>
              <a:t>맵의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 전체 밝기를 조정하는 다이얼</a:t>
            </a:r>
            <a:endParaRPr lang="en-US" altLang="ko-KR" sz="140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•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  <a:latin typeface="+mn-ea"/>
              </a:rPr>
              <a:t>w</a:t>
            </a:r>
            <a:r>
              <a:rPr lang="en-US" altLang="ko-KR" sz="1400" baseline="-25000" dirty="0" err="1">
                <a:solidFill>
                  <a:schemeClr val="accent4">
                    <a:lumMod val="50000"/>
                  </a:schemeClr>
                </a:solidFill>
                <a:latin typeface="+mn-ea"/>
              </a:rPr>
              <a:t>u,v,k′,k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는 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l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층의 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k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특성 </a:t>
            </a:r>
            <a:r>
              <a:rPr lang="ko-KR" altLang="en-US" sz="1400" dirty="0" err="1">
                <a:solidFill>
                  <a:schemeClr val="accent4">
                    <a:lumMod val="50000"/>
                  </a:schemeClr>
                </a:solidFill>
                <a:latin typeface="+mn-ea"/>
              </a:rPr>
              <a:t>맵에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 있는 모든 뉴런과 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뉴런의 </a:t>
            </a:r>
            <a:r>
              <a:rPr lang="ko-KR" altLang="en-US" sz="1400" dirty="0" err="1">
                <a:solidFill>
                  <a:schemeClr val="accent4">
                    <a:lumMod val="50000"/>
                  </a:schemeClr>
                </a:solidFill>
                <a:latin typeface="+mn-ea"/>
              </a:rPr>
              <a:t>수용장에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 연관된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) u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행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, v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열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그리고 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/>
            </a:r>
            <a:br>
              <a:rPr lang="en-US" altLang="ko-KR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</a:b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   k′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특성 </a:t>
            </a:r>
            <a:r>
              <a:rPr lang="ko-KR" altLang="en-US" sz="1400" dirty="0" err="1">
                <a:solidFill>
                  <a:schemeClr val="accent4">
                    <a:lumMod val="50000"/>
                  </a:schemeClr>
                </a:solidFill>
                <a:latin typeface="+mn-ea"/>
              </a:rPr>
              <a:t>맵에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 위치한 입력 사이의 연결 가중치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803614AB-66ED-706F-88CF-378AEFA80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326" y="2082270"/>
            <a:ext cx="5543550" cy="790575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="" xmlns:a16="http://schemas.microsoft.com/office/drawing/2014/main" id="{C8F6B500-EE76-81E7-3ED5-9F8BE987F02F}"/>
              </a:ext>
            </a:extLst>
          </p:cNvPr>
          <p:cNvSpPr/>
          <p:nvPr/>
        </p:nvSpPr>
        <p:spPr>
          <a:xfrm>
            <a:off x="2494625" y="1603440"/>
            <a:ext cx="7146525" cy="1228538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360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14.2</a:t>
            </a:r>
            <a:r>
              <a:rPr lang="ko-KR" altLang="en-US" dirty="0" smtClean="0"/>
              <a:t> </a:t>
            </a:r>
            <a:r>
              <a:rPr lang="ko-KR" altLang="en-US" dirty="0" err="1"/>
              <a:t>합성곱</a:t>
            </a:r>
            <a:r>
              <a:rPr lang="ko-KR" altLang="en-US" dirty="0"/>
              <a:t> 층</a:t>
            </a:r>
            <a:r>
              <a:rPr lang="en-US" altLang="ko-KR" dirty="0"/>
              <a:t>(7)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>
                <a:solidFill>
                  <a:srgbClr val="FF0000"/>
                </a:solidFill>
              </a:rPr>
              <a:t>14.2.3 </a:t>
            </a:r>
            <a:r>
              <a:rPr lang="ko-KR" altLang="en-US" b="1">
                <a:solidFill>
                  <a:srgbClr val="FF0000"/>
                </a:solidFill>
              </a:rPr>
              <a:t>케라스로 합성곱 층 구현하기</a:t>
            </a:r>
            <a:endParaRPr lang="en-US" altLang="ko-KR" b="1">
              <a:solidFill>
                <a:srgbClr val="FF0000"/>
              </a:solidFill>
            </a:endParaRPr>
          </a:p>
          <a:p>
            <a:pPr lvl="1"/>
            <a:r>
              <a:rPr lang="ko-KR" altLang="en-US"/>
              <a:t>사이킷런의 </a:t>
            </a:r>
            <a:r>
              <a:rPr lang="en-US" altLang="ko-KR"/>
              <a:t>load_sample_image() </a:t>
            </a:r>
            <a:r>
              <a:rPr lang="ko-KR" altLang="en-US"/>
              <a:t>함수로 샘플 이미지를 로드하고 </a:t>
            </a:r>
            <a:r>
              <a:rPr lang="en-US" altLang="ko-KR"/>
              <a:t>CenterCrop</a:t>
            </a:r>
            <a:r>
              <a:rPr lang="ko-KR" altLang="en-US"/>
              <a:t>과 </a:t>
            </a:r>
            <a:r>
              <a:rPr lang="en-US" altLang="ko-KR"/>
              <a:t>Rescaling </a:t>
            </a:r>
            <a:r>
              <a:rPr lang="ko-KR" altLang="en-US"/>
              <a:t>층으로 전처리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/>
            <a:r>
              <a:rPr lang="en-US" altLang="ko-KR"/>
              <a:t>images </a:t>
            </a:r>
            <a:r>
              <a:rPr lang="ko-KR" altLang="en-US"/>
              <a:t>텐서의 크기를 확인</a:t>
            </a:r>
            <a:endParaRPr lang="en-US" altLang="ko-KR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557A9798-8F57-3B35-0F07-3F060EB41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98860"/>
            <a:ext cx="6410325" cy="19621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7FB598CE-81E1-0D4C-A67F-6E015230C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085623"/>
            <a:ext cx="332422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06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14.2</a:t>
            </a:r>
            <a:r>
              <a:rPr lang="ko-KR" altLang="en-US" dirty="0" smtClean="0"/>
              <a:t> </a:t>
            </a:r>
            <a:r>
              <a:rPr lang="ko-KR" altLang="en-US" dirty="0" err="1"/>
              <a:t>합성곱</a:t>
            </a:r>
            <a:r>
              <a:rPr lang="ko-KR" altLang="en-US" dirty="0"/>
              <a:t> 층</a:t>
            </a:r>
            <a:r>
              <a:rPr lang="en-US" altLang="ko-KR" dirty="0"/>
              <a:t>(8)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lvl="1"/>
            <a:r>
              <a:rPr lang="en-US" altLang="ko-KR"/>
              <a:t>2D </a:t>
            </a:r>
            <a:r>
              <a:rPr lang="ko-KR" altLang="en-US"/>
              <a:t>합성곱 층을 만들고 이런 이미지를 주입하여 어떤 값이 출력되는지 확인</a:t>
            </a:r>
            <a:endParaRPr lang="en-US" altLang="ko-KR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D3CAB605-1DE1-6666-94E2-D2D288089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59057"/>
            <a:ext cx="6229350" cy="8953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6B9C8DA0-C3AD-7F69-9074-AEC39A93A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292241"/>
            <a:ext cx="466725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1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14.2</a:t>
            </a:r>
            <a:r>
              <a:rPr lang="ko-KR" altLang="en-US" dirty="0" smtClean="0"/>
              <a:t> </a:t>
            </a:r>
            <a:r>
              <a:rPr lang="ko-KR" altLang="en-US" dirty="0" err="1"/>
              <a:t>합성곱</a:t>
            </a:r>
            <a:r>
              <a:rPr lang="ko-KR" altLang="en-US" dirty="0"/>
              <a:t> 층</a:t>
            </a:r>
            <a:r>
              <a:rPr lang="en-US" altLang="ko-KR" dirty="0"/>
              <a:t>(9)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lvl="1"/>
            <a:r>
              <a:rPr lang="en-US" altLang="ko-KR"/>
              <a:t>padding="same"</a:t>
            </a:r>
            <a:r>
              <a:rPr lang="ko-KR" altLang="en-US"/>
              <a:t>이라 지정하면 출력 특성 맵이 입력과 같은 크기가 되도록 입력 가장자리에 충분한 </a:t>
            </a:r>
            <a:r>
              <a:rPr lang="en-US" altLang="ko-KR"/>
              <a:t/>
            </a:r>
            <a:br>
              <a:rPr lang="en-US" altLang="ko-KR"/>
            </a:br>
            <a:r>
              <a:rPr lang="ko-KR" altLang="en-US"/>
              <a:t>패딩이 추가됨</a:t>
            </a:r>
            <a:endParaRPr lang="en-US" altLang="ko-KR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26E83537-6405-0B3D-860B-C29BA4BD1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1524000"/>
            <a:ext cx="5853343" cy="17190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D218A389-6905-F050-1F8C-0D76ECA9D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508" y="3278743"/>
            <a:ext cx="6454066" cy="25201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FDDB641-B26A-509C-3097-B5040F508D6E}"/>
              </a:ext>
            </a:extLst>
          </p:cNvPr>
          <p:cNvSpPr txBox="1"/>
          <p:nvPr/>
        </p:nvSpPr>
        <p:spPr>
          <a:xfrm>
            <a:off x="3045041" y="6078429"/>
            <a:ext cx="610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+mn-ea"/>
              </a:rPr>
              <a:t>그림 </a:t>
            </a:r>
            <a:r>
              <a:rPr lang="en-US" altLang="ko-KR" sz="1400" b="1" dirty="0" smtClean="0">
                <a:latin typeface="+mn-ea"/>
              </a:rPr>
              <a:t>14-7 </a:t>
            </a:r>
            <a:r>
              <a:rPr lang="en-US" altLang="ko-KR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strides=1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일 때 두 </a:t>
            </a:r>
            <a:r>
              <a:rPr lang="ko-KR" altLang="en-US" sz="1400" b="1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패딩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옵션</a:t>
            </a:r>
          </a:p>
        </p:txBody>
      </p:sp>
    </p:spTree>
    <p:extLst>
      <p:ext uri="{BB962C8B-B14F-4D97-AF65-F5344CB8AC3E}">
        <p14:creationId xmlns:p14="http://schemas.microsoft.com/office/powerpoint/2010/main" val="2250279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14.2</a:t>
            </a:r>
            <a:r>
              <a:rPr lang="ko-KR" altLang="en-US" dirty="0" smtClean="0"/>
              <a:t> </a:t>
            </a:r>
            <a:r>
              <a:rPr lang="ko-KR" altLang="en-US" dirty="0" err="1"/>
              <a:t>합성곱</a:t>
            </a:r>
            <a:r>
              <a:rPr lang="ko-KR" altLang="en-US" dirty="0"/>
              <a:t> 층</a:t>
            </a:r>
            <a:r>
              <a:rPr lang="en-US" altLang="ko-KR" dirty="0"/>
              <a:t>(10)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lvl="1"/>
            <a:r>
              <a:rPr lang="ko-KR" altLang="en-US"/>
              <a:t>스트라이드가 </a:t>
            </a:r>
            <a:r>
              <a:rPr lang="en-US" altLang="ko-KR"/>
              <a:t>1</a:t>
            </a:r>
            <a:r>
              <a:rPr lang="ko-KR" altLang="en-US"/>
              <a:t>보다 크면 </a:t>
            </a:r>
            <a:r>
              <a:rPr lang="en-US" altLang="ko-KR"/>
              <a:t>padding="same"</a:t>
            </a:r>
            <a:r>
              <a:rPr lang="ko-KR" altLang="en-US"/>
              <a:t>으로 지정해도 출력 크기가 입력 크기와 같지 않게 됨</a:t>
            </a:r>
            <a:endParaRPr lang="en-US" altLang="ko-KR"/>
          </a:p>
          <a:p>
            <a:pPr lvl="2"/>
            <a:r>
              <a:rPr lang="ko-KR" altLang="en-US"/>
              <a:t>예를 들어 </a:t>
            </a:r>
            <a:r>
              <a:rPr lang="en-US" altLang="ko-KR"/>
              <a:t>strides=2(</a:t>
            </a:r>
            <a:r>
              <a:rPr lang="ko-KR" altLang="en-US"/>
              <a:t>또는 </a:t>
            </a:r>
            <a:r>
              <a:rPr lang="en-US" altLang="ko-KR"/>
              <a:t>strides=(2, 2))</a:t>
            </a:r>
            <a:r>
              <a:rPr lang="ko-KR" altLang="en-US"/>
              <a:t>라고 지정하면 출력 특성 맵의 크기는 </a:t>
            </a:r>
            <a:r>
              <a:rPr lang="en-US" altLang="ko-KR"/>
              <a:t>35×60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FDDB641-B26A-509C-3097-B5040F508D6E}"/>
              </a:ext>
            </a:extLst>
          </p:cNvPr>
          <p:cNvSpPr txBox="1"/>
          <p:nvPr/>
        </p:nvSpPr>
        <p:spPr>
          <a:xfrm>
            <a:off x="2654424" y="4929038"/>
            <a:ext cx="69068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+mn-ea"/>
              </a:rPr>
              <a:t>그림 </a:t>
            </a:r>
            <a:r>
              <a:rPr lang="en-US" altLang="ko-KR" sz="1400" b="1" dirty="0" smtClean="0">
                <a:latin typeface="+mn-ea"/>
              </a:rPr>
              <a:t>14-8 </a:t>
            </a:r>
            <a:r>
              <a:rPr lang="ko-KR" altLang="en-US" sz="1400" b="1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스트라이드가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1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보다 크면 </a:t>
            </a:r>
            <a:r>
              <a:rPr lang="en-US" altLang="ko-KR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"same" </a:t>
            </a:r>
            <a:r>
              <a:rPr lang="ko-KR" altLang="en-US" sz="1400" b="1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패딩을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사용할 때에도 출력이 작아짐</a:t>
            </a:r>
            <a:r>
              <a:rPr lang="en-US" altLang="ko-KR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("valid" </a:t>
            </a:r>
            <a:r>
              <a:rPr lang="ko-KR" altLang="en-US" sz="1400" b="1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패딩은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일부 입력을 무시할 수 있음</a:t>
            </a:r>
            <a:r>
              <a:rPr lang="en-US" altLang="ko-KR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)</a:t>
            </a:r>
            <a:endParaRPr lang="ko-KR" altLang="en-US" sz="1400" b="1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D396D703-4242-34AE-822C-F3C5F3FBA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2176462"/>
            <a:ext cx="800100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55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9">
            <a:extLst>
              <a:ext uri="{FF2B5EF4-FFF2-40B4-BE49-F238E27FC236}">
                <a16:creationId xmlns="" xmlns:a16="http://schemas.microsoft.com/office/drawing/2014/main" id="{8D70B121-56F4-4848-B38B-182089D909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제목 1">
            <a:extLst>
              <a:ext uri="{FF2B5EF4-FFF2-40B4-BE49-F238E27FC236}">
                <a16:creationId xmlns=""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r" latinLnBrk="0">
              <a:defRPr/>
            </a:pPr>
            <a:r>
              <a:rPr lang="ko-KR" altLang="en-US" sz="4100" b="1" kern="1200" dirty="0" smtClean="0">
                <a:solidFill>
                  <a:srgbClr val="4BB0A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시작하기 전에</a:t>
            </a:r>
            <a:endParaRPr lang="en-US" altLang="ko-KR" sz="4100" b="1" kern="1200" dirty="0">
              <a:solidFill>
                <a:srgbClr val="4BB0A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32" name="Straight Connector 21">
            <a:extLst>
              <a:ext uri="{FF2B5EF4-FFF2-40B4-BE49-F238E27FC236}">
                <a16:creationId xmlns="" xmlns:a16="http://schemas.microsoft.com/office/drawing/2014/main" id="{2D72A2C9-F3CA-4216-8BAD-FA4C970C3C4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03868AD-5FB7-A947-B715-20B0C9396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="" xmlns:a16="http://schemas.microsoft.com/office/drawing/2014/main" id="{43362D23-A774-4433-9ACD-C201DD15AB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C97502D5-0DE6-43F9-8F2E-D2C7BA7481E7}"/>
              </a:ext>
            </a:extLst>
          </p:cNvPr>
          <p:cNvSpPr/>
          <p:nvPr/>
        </p:nvSpPr>
        <p:spPr>
          <a:xfrm>
            <a:off x="4976032" y="630316"/>
            <a:ext cx="6377768" cy="5263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1700" b="1" dirty="0">
                <a:latin typeface="+mn-ea"/>
              </a:rPr>
              <a:t>지은이</a:t>
            </a:r>
            <a:r>
              <a:rPr lang="en-US" altLang="ko-KR" sz="1700" b="1" dirty="0" smtClean="0">
                <a:latin typeface="+mn-ea"/>
              </a:rPr>
              <a:t>:</a:t>
            </a:r>
            <a:r>
              <a:rPr lang="ko-KR" altLang="en-US" sz="1700" b="1" dirty="0" smtClean="0">
                <a:latin typeface="+mn-ea"/>
              </a:rPr>
              <a:t> </a:t>
            </a:r>
            <a:r>
              <a:rPr lang="ko-KR" altLang="en-US" sz="1700" b="1" dirty="0">
                <a:latin typeface="+mn-ea"/>
              </a:rPr>
              <a:t>오렐리앙 제롱 </a:t>
            </a:r>
            <a:r>
              <a:rPr lang="en-US" altLang="ko-KR" sz="1700" b="1" dirty="0" err="1">
                <a:latin typeface="+mn-ea"/>
              </a:rPr>
              <a:t>Aurélien</a:t>
            </a:r>
            <a:r>
              <a:rPr lang="en-US" altLang="ko-KR" sz="1700" b="1" dirty="0">
                <a:latin typeface="+mn-ea"/>
              </a:rPr>
              <a:t> </a:t>
            </a:r>
            <a:r>
              <a:rPr lang="en-US" altLang="ko-KR" sz="1700" b="1" dirty="0" err="1">
                <a:latin typeface="+mn-ea"/>
              </a:rPr>
              <a:t>Géron</a:t>
            </a:r>
            <a:endParaRPr lang="en-US" altLang="ko-KR" sz="1700" b="1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ko-KR" altLang="en-US" sz="1500" dirty="0">
                <a:latin typeface="+mn-ea"/>
              </a:rPr>
              <a:t>머신러닝 컨설턴트</a:t>
            </a:r>
            <a:r>
              <a:rPr lang="en-US" altLang="ko-KR" sz="1500" dirty="0">
                <a:latin typeface="+mn-ea"/>
              </a:rPr>
              <a:t>. 2013</a:t>
            </a:r>
            <a:r>
              <a:rPr lang="ko-KR" altLang="en-US" sz="1500" dirty="0">
                <a:latin typeface="+mn-ea"/>
              </a:rPr>
              <a:t>년에서 </a:t>
            </a:r>
            <a:r>
              <a:rPr lang="en-US" altLang="ko-KR" sz="1500" dirty="0">
                <a:latin typeface="+mn-ea"/>
              </a:rPr>
              <a:t>2016</a:t>
            </a:r>
            <a:r>
              <a:rPr lang="ko-KR" altLang="en-US" sz="1500" dirty="0">
                <a:latin typeface="+mn-ea"/>
              </a:rPr>
              <a:t>년까지 구글에서 유튜브 동영상 </a:t>
            </a:r>
            <a:r>
              <a:rPr lang="en-US" altLang="ko-KR" sz="1500" dirty="0">
                <a:latin typeface="+mn-ea"/>
              </a:rPr>
              <a:t/>
            </a:r>
            <a:br>
              <a:rPr lang="en-US" altLang="ko-KR" sz="1500" dirty="0">
                <a:latin typeface="+mn-ea"/>
              </a:rPr>
            </a:br>
            <a:r>
              <a:rPr lang="ko-KR" altLang="en-US" sz="1500" dirty="0">
                <a:latin typeface="+mn-ea"/>
              </a:rPr>
              <a:t>분류 팀을 이끌었다</a:t>
            </a:r>
            <a:r>
              <a:rPr lang="en-US" altLang="ko-KR" sz="1500" dirty="0">
                <a:latin typeface="+mn-ea"/>
              </a:rPr>
              <a:t>. 2002</a:t>
            </a:r>
            <a:r>
              <a:rPr lang="ko-KR" altLang="en-US" sz="1500" dirty="0">
                <a:latin typeface="+mn-ea"/>
              </a:rPr>
              <a:t>년에서 </a:t>
            </a:r>
            <a:r>
              <a:rPr lang="en-US" altLang="ko-KR" sz="1500" dirty="0">
                <a:latin typeface="+mn-ea"/>
              </a:rPr>
              <a:t>2012</a:t>
            </a:r>
            <a:r>
              <a:rPr lang="ko-KR" altLang="en-US" sz="1500" dirty="0">
                <a:latin typeface="+mn-ea"/>
              </a:rPr>
              <a:t>년까지 프랑스의 모바일 </a:t>
            </a:r>
            <a:r>
              <a:rPr lang="en-US" altLang="ko-KR" sz="1500" dirty="0">
                <a:latin typeface="+mn-ea"/>
              </a:rPr>
              <a:t>ISP </a:t>
            </a:r>
            <a:r>
              <a:rPr lang="ko-KR" altLang="en-US" sz="1500" dirty="0">
                <a:latin typeface="+mn-ea"/>
              </a:rPr>
              <a:t>선두 주자인 위퍼스트</a:t>
            </a:r>
            <a:r>
              <a:rPr lang="en-US" altLang="ko-KR" sz="1500" dirty="0">
                <a:latin typeface="+mn-ea"/>
              </a:rPr>
              <a:t>(</a:t>
            </a:r>
            <a:r>
              <a:rPr lang="en-US" altLang="ko-KR" sz="1500" dirty="0" err="1">
                <a:latin typeface="+mn-ea"/>
              </a:rPr>
              <a:t>Wifirst</a:t>
            </a:r>
            <a:r>
              <a:rPr lang="en-US" altLang="ko-KR" sz="1500" dirty="0">
                <a:latin typeface="+mn-ea"/>
              </a:rPr>
              <a:t>)</a:t>
            </a:r>
            <a:r>
              <a:rPr lang="ko-KR" altLang="en-US" sz="1500" dirty="0">
                <a:latin typeface="+mn-ea"/>
              </a:rPr>
              <a:t>를 설립하고 </a:t>
            </a:r>
            <a:r>
              <a:rPr lang="en-US" altLang="ko-KR" sz="1500" dirty="0">
                <a:latin typeface="+mn-ea"/>
              </a:rPr>
              <a:t>CTO</a:t>
            </a:r>
            <a:r>
              <a:rPr lang="ko-KR" altLang="en-US" sz="1500" dirty="0">
                <a:latin typeface="+mn-ea"/>
              </a:rPr>
              <a:t>로 일했다</a:t>
            </a:r>
            <a:r>
              <a:rPr lang="en-US" altLang="ko-KR" sz="1500" dirty="0">
                <a:latin typeface="+mn-ea"/>
              </a:rPr>
              <a:t>. 2001</a:t>
            </a:r>
            <a:r>
              <a:rPr lang="ko-KR" altLang="en-US" sz="1500" dirty="0">
                <a:latin typeface="+mn-ea"/>
              </a:rPr>
              <a:t>년에는 폴리콘셀</a:t>
            </a:r>
            <a:r>
              <a:rPr lang="en-US" altLang="ko-KR" sz="1500" dirty="0">
                <a:latin typeface="+mn-ea"/>
              </a:rPr>
              <a:t>(</a:t>
            </a:r>
            <a:r>
              <a:rPr lang="en-US" altLang="ko-KR" sz="1500" dirty="0" err="1">
                <a:latin typeface="+mn-ea"/>
              </a:rPr>
              <a:t>Polyconseil</a:t>
            </a:r>
            <a:r>
              <a:rPr lang="en-US" altLang="ko-KR" sz="1500" dirty="0">
                <a:latin typeface="+mn-ea"/>
              </a:rPr>
              <a:t>)</a:t>
            </a:r>
            <a:r>
              <a:rPr lang="ko-KR" altLang="en-US" sz="1500" dirty="0">
                <a:latin typeface="+mn-ea"/>
              </a:rPr>
              <a:t>을 설립하고 </a:t>
            </a:r>
            <a:r>
              <a:rPr lang="en-US" altLang="ko-KR" sz="1500" dirty="0">
                <a:latin typeface="+mn-ea"/>
              </a:rPr>
              <a:t>CTO</a:t>
            </a:r>
            <a:r>
              <a:rPr lang="ko-KR" altLang="en-US" sz="1500" dirty="0">
                <a:latin typeface="+mn-ea"/>
              </a:rPr>
              <a:t>로 일했다</a:t>
            </a:r>
            <a:r>
              <a:rPr lang="en-US" altLang="ko-KR" sz="1500" dirty="0">
                <a:latin typeface="+mn-ea"/>
              </a:rPr>
              <a:t>. </a:t>
            </a:r>
            <a:r>
              <a:rPr lang="ko-KR" altLang="en-US" sz="1500" dirty="0">
                <a:latin typeface="+mn-ea"/>
              </a:rPr>
              <a:t>이 회사는 지금 전기차 공유 서비스인 오토립</a:t>
            </a:r>
            <a:r>
              <a:rPr lang="en-US" altLang="ko-KR" sz="1500" dirty="0">
                <a:latin typeface="+mn-ea"/>
              </a:rPr>
              <a:t>(</a:t>
            </a:r>
            <a:r>
              <a:rPr lang="en-US" altLang="ko-KR" sz="1500" dirty="0" err="1">
                <a:latin typeface="+mn-ea"/>
              </a:rPr>
              <a:t>Autolib</a:t>
            </a:r>
            <a:r>
              <a:rPr lang="en-US" altLang="ko-KR" sz="1500" dirty="0">
                <a:latin typeface="+mn-ea"/>
              </a:rPr>
              <a:t>’)</a:t>
            </a:r>
            <a:r>
              <a:rPr lang="ko-KR" altLang="en-US" sz="1500" dirty="0">
                <a:latin typeface="+mn-ea"/>
              </a:rPr>
              <a:t>을 운영하고 있다</a:t>
            </a:r>
            <a:r>
              <a:rPr lang="en-US" altLang="ko-KR" sz="1500" dirty="0">
                <a:latin typeface="+mn-ea"/>
              </a:rPr>
              <a:t>.</a:t>
            </a:r>
          </a:p>
          <a:p>
            <a:r>
              <a:rPr lang="ko-KR" altLang="en-US" sz="1500" dirty="0">
                <a:latin typeface="+mn-ea"/>
              </a:rPr>
              <a:t>그전에는 재무</a:t>
            </a:r>
            <a:r>
              <a:rPr lang="en-US" altLang="ko-KR" sz="1500" dirty="0">
                <a:latin typeface="+mn-ea"/>
              </a:rPr>
              <a:t>(J. P. </a:t>
            </a:r>
            <a:r>
              <a:rPr lang="ko-KR" altLang="en-US" sz="1500" dirty="0">
                <a:latin typeface="+mn-ea"/>
              </a:rPr>
              <a:t>모건과 </a:t>
            </a:r>
            <a:r>
              <a:rPr lang="ko-KR" altLang="en-US" sz="1500" dirty="0" err="1">
                <a:latin typeface="+mn-ea"/>
              </a:rPr>
              <a:t>소시에테</a:t>
            </a:r>
            <a:r>
              <a:rPr lang="ko-KR" altLang="en-US" sz="1500" dirty="0">
                <a:latin typeface="+mn-ea"/>
              </a:rPr>
              <a:t> </a:t>
            </a:r>
            <a:r>
              <a:rPr lang="ko-KR" altLang="en-US" sz="1500" dirty="0" err="1" smtClean="0">
                <a:latin typeface="+mn-ea"/>
              </a:rPr>
              <a:t>제네랄</a:t>
            </a:r>
            <a:r>
              <a:rPr lang="en-US" altLang="ko-KR" sz="1500" dirty="0" smtClean="0">
                <a:latin typeface="+mn-ea"/>
              </a:rPr>
              <a:t>(</a:t>
            </a:r>
            <a:r>
              <a:rPr lang="en-US" altLang="ko-KR" sz="1500" dirty="0" err="1" smtClean="0">
                <a:latin typeface="+mn-ea"/>
              </a:rPr>
              <a:t>Société</a:t>
            </a:r>
            <a:r>
              <a:rPr lang="en-US" altLang="ko-KR" sz="1500" dirty="0" smtClean="0">
                <a:latin typeface="+mn-ea"/>
              </a:rPr>
              <a:t> </a:t>
            </a:r>
            <a:r>
              <a:rPr lang="en-US" altLang="ko-KR" sz="1500" dirty="0" err="1" smtClean="0">
                <a:latin typeface="+mn-ea"/>
              </a:rPr>
              <a:t>Générale</a:t>
            </a:r>
            <a:r>
              <a:rPr lang="en-US" altLang="ko-KR" sz="1500" dirty="0" smtClean="0">
                <a:latin typeface="+mn-ea"/>
              </a:rPr>
              <a:t>)), </a:t>
            </a:r>
            <a:r>
              <a:rPr lang="ko-KR" altLang="en-US" sz="1500" dirty="0">
                <a:latin typeface="+mn-ea"/>
              </a:rPr>
              <a:t>방위</a:t>
            </a:r>
            <a:r>
              <a:rPr lang="en-US" altLang="ko-KR" sz="1500" dirty="0">
                <a:latin typeface="+mn-ea"/>
              </a:rPr>
              <a:t>(</a:t>
            </a:r>
            <a:r>
              <a:rPr lang="ko-KR" altLang="en-US" sz="1500" dirty="0">
                <a:latin typeface="+mn-ea"/>
              </a:rPr>
              <a:t>캐나다 국방부</a:t>
            </a:r>
            <a:r>
              <a:rPr lang="en-US" altLang="ko-KR" sz="1500" dirty="0">
                <a:latin typeface="+mn-ea"/>
              </a:rPr>
              <a:t>), </a:t>
            </a:r>
            <a:r>
              <a:rPr lang="ko-KR" altLang="en-US" sz="1500" dirty="0">
                <a:latin typeface="+mn-ea"/>
              </a:rPr>
              <a:t>의료</a:t>
            </a:r>
            <a:r>
              <a:rPr lang="en-US" altLang="ko-KR" sz="1500" dirty="0">
                <a:latin typeface="+mn-ea"/>
              </a:rPr>
              <a:t>(</a:t>
            </a:r>
            <a:r>
              <a:rPr lang="ko-KR" altLang="en-US" sz="1500" dirty="0">
                <a:latin typeface="+mn-ea"/>
              </a:rPr>
              <a:t>수혈</a:t>
            </a:r>
            <a:r>
              <a:rPr lang="en-US" altLang="ko-KR" sz="1500" dirty="0">
                <a:latin typeface="+mn-ea"/>
              </a:rPr>
              <a:t>) </a:t>
            </a:r>
            <a:r>
              <a:rPr lang="ko-KR" altLang="en-US" sz="1500" dirty="0">
                <a:latin typeface="+mn-ea"/>
              </a:rPr>
              <a:t>등 다양한 분야에서 엔지니어로 일했고</a:t>
            </a:r>
            <a:r>
              <a:rPr lang="en-US" altLang="ko-KR" sz="1500" dirty="0">
                <a:latin typeface="+mn-ea"/>
              </a:rPr>
              <a:t>, C++, </a:t>
            </a:r>
            <a:r>
              <a:rPr lang="en-US" altLang="ko-KR" sz="1500" dirty="0" err="1">
                <a:latin typeface="+mn-ea"/>
              </a:rPr>
              <a:t>WiFi</a:t>
            </a:r>
            <a:r>
              <a:rPr lang="en-US" altLang="ko-KR" sz="1500" dirty="0">
                <a:latin typeface="+mn-ea"/>
              </a:rPr>
              <a:t>, </a:t>
            </a:r>
            <a:r>
              <a:rPr lang="ko-KR" altLang="en-US" sz="1500" dirty="0">
                <a:latin typeface="+mn-ea"/>
              </a:rPr>
              <a:t>인터넷 구조에 </a:t>
            </a:r>
            <a:r>
              <a:rPr lang="ko-KR" altLang="en-US" sz="1500" dirty="0" smtClean="0">
                <a:latin typeface="+mn-ea"/>
              </a:rPr>
              <a:t>관한 </a:t>
            </a:r>
            <a:r>
              <a:rPr lang="ko-KR" altLang="en-US" sz="1500" dirty="0">
                <a:latin typeface="+mn-ea"/>
              </a:rPr>
              <a:t>몇 권의 </a:t>
            </a:r>
            <a:r>
              <a:rPr lang="ko-KR" altLang="en-US" sz="1500" dirty="0" smtClean="0">
                <a:latin typeface="+mn-ea"/>
              </a:rPr>
              <a:t>기술 서적을 </a:t>
            </a:r>
            <a:r>
              <a:rPr lang="ko-KR" altLang="en-US" sz="1500" dirty="0">
                <a:latin typeface="+mn-ea"/>
              </a:rPr>
              <a:t>썼으며 한 프랑스 </a:t>
            </a:r>
            <a:r>
              <a:rPr lang="ko-KR" altLang="en-US" sz="1500" dirty="0" smtClean="0">
                <a:latin typeface="+mn-ea"/>
              </a:rPr>
              <a:t>공과대학에서 컴퓨터과학을 </a:t>
            </a:r>
            <a:r>
              <a:rPr lang="ko-KR" altLang="en-US" sz="1500" dirty="0">
                <a:latin typeface="+mn-ea"/>
              </a:rPr>
              <a:t>가르쳤다</a:t>
            </a:r>
            <a:r>
              <a:rPr lang="en-US" altLang="ko-KR" sz="1500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r>
              <a:rPr lang="ko-KR" altLang="en-US" sz="1700" b="1" dirty="0" smtClean="0">
                <a:latin typeface="+mn-ea"/>
              </a:rPr>
              <a:t>옮긴이</a:t>
            </a:r>
            <a:r>
              <a:rPr lang="en-US" altLang="ko-KR" sz="1700" b="1" dirty="0" smtClean="0">
                <a:latin typeface="+mn-ea"/>
              </a:rPr>
              <a:t>:</a:t>
            </a:r>
            <a:r>
              <a:rPr lang="ko-KR" altLang="en-US" sz="1700" b="1" dirty="0" smtClean="0">
                <a:latin typeface="+mn-ea"/>
              </a:rPr>
              <a:t> </a:t>
            </a:r>
            <a:r>
              <a:rPr lang="ko-KR" altLang="en-US" sz="1700" b="1" dirty="0">
                <a:latin typeface="+mn-ea"/>
              </a:rPr>
              <a:t>박해선 </a:t>
            </a:r>
            <a:r>
              <a:rPr lang="en-US" altLang="ko-KR" sz="1700" b="1" dirty="0">
                <a:latin typeface="+mn-ea"/>
              </a:rPr>
              <a:t>haesun.park@tensorflow.blog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500" dirty="0">
                <a:latin typeface="+mn-ea"/>
              </a:rPr>
              <a:t>기계공학을 전공했지만 졸업 후엔 줄곧 코드를 읽고 쓰는 일을 </a:t>
            </a:r>
            <a:r>
              <a:rPr lang="ko-KR" altLang="en-US" sz="1500" dirty="0" smtClean="0">
                <a:latin typeface="+mn-ea"/>
              </a:rPr>
              <a:t>했다</a:t>
            </a:r>
            <a:r>
              <a:rPr lang="en-US" altLang="ko-KR" sz="1500" dirty="0">
                <a:latin typeface="+mn-ea"/>
              </a:rPr>
              <a:t>. </a:t>
            </a:r>
            <a:r>
              <a:rPr lang="ko-KR" altLang="en-US" sz="1500" dirty="0" err="1">
                <a:latin typeface="+mn-ea"/>
              </a:rPr>
              <a:t>블로그</a:t>
            </a:r>
            <a:r>
              <a:rPr lang="en-US" altLang="ko-KR" sz="1500" dirty="0">
                <a:latin typeface="+mn-ea"/>
              </a:rPr>
              <a:t>(</a:t>
            </a:r>
            <a:r>
              <a:rPr lang="en-US" altLang="ko-KR" sz="1500" i="1" dirty="0" err="1" smtClean="0">
                <a:latin typeface="+mn-ea"/>
              </a:rPr>
              <a:t>tensorflow.blog</a:t>
            </a:r>
            <a:r>
              <a:rPr lang="en-US" altLang="ko-KR" sz="1500" dirty="0" smtClean="0">
                <a:latin typeface="+mn-ea"/>
              </a:rPr>
              <a:t>)</a:t>
            </a:r>
            <a:r>
              <a:rPr lang="ko-KR" altLang="en-US" sz="1500" dirty="0">
                <a:latin typeface="+mn-ea"/>
              </a:rPr>
              <a:t>에 글을 쓰고 </a:t>
            </a:r>
            <a:r>
              <a:rPr lang="ko-KR" altLang="en-US" sz="1500" dirty="0" err="1">
                <a:latin typeface="+mn-ea"/>
              </a:rPr>
              <a:t>머신러닝과</a:t>
            </a:r>
            <a:r>
              <a:rPr lang="ko-KR" altLang="en-US" sz="1500" dirty="0">
                <a:latin typeface="+mn-ea"/>
              </a:rPr>
              <a:t> </a:t>
            </a:r>
            <a:r>
              <a:rPr lang="ko-KR" altLang="en-US" sz="1500" dirty="0" err="1">
                <a:latin typeface="+mn-ea"/>
              </a:rPr>
              <a:t>딥러닝에</a:t>
            </a:r>
            <a:r>
              <a:rPr lang="ko-KR" altLang="en-US" sz="1500" dirty="0">
                <a:latin typeface="+mn-ea"/>
              </a:rPr>
              <a:t> 관한 책을 집필</a:t>
            </a:r>
            <a:r>
              <a:rPr lang="en-US" altLang="ko-KR" sz="1500" dirty="0">
                <a:latin typeface="+mn-ea"/>
              </a:rPr>
              <a:t>, </a:t>
            </a:r>
            <a:r>
              <a:rPr lang="ko-KR" altLang="en-US" sz="1500" dirty="0">
                <a:latin typeface="+mn-ea"/>
              </a:rPr>
              <a:t>번역하면서 소프트웨어와 과학의 경계를 흥미롭게 탐험하고 있다</a:t>
            </a:r>
            <a:r>
              <a:rPr lang="en-US" altLang="ko-KR" sz="1500" dirty="0">
                <a:latin typeface="+mn-ea"/>
              </a:rPr>
              <a:t>.</a:t>
            </a:r>
          </a:p>
          <a:p>
            <a:r>
              <a:rPr lang="en-US" altLang="ko-KR" sz="1500" dirty="0">
                <a:latin typeface="+mn-ea"/>
              </a:rPr>
              <a:t>『</a:t>
            </a:r>
            <a:r>
              <a:rPr lang="ko-KR" altLang="en-US" sz="1500" dirty="0" err="1">
                <a:latin typeface="+mn-ea"/>
              </a:rPr>
              <a:t>챗</a:t>
            </a:r>
            <a:r>
              <a:rPr lang="en-US" altLang="ko-KR" sz="1500" dirty="0">
                <a:latin typeface="+mn-ea"/>
              </a:rPr>
              <a:t>GPT</a:t>
            </a:r>
            <a:r>
              <a:rPr lang="ko-KR" altLang="en-US" sz="1500" dirty="0">
                <a:latin typeface="+mn-ea"/>
              </a:rPr>
              <a:t>로 대화하는 기술</a:t>
            </a:r>
            <a:r>
              <a:rPr lang="en-US" altLang="ko-KR" sz="1500" dirty="0">
                <a:latin typeface="+mn-ea"/>
              </a:rPr>
              <a:t>』(</a:t>
            </a:r>
            <a:r>
              <a:rPr lang="ko-KR" altLang="en-US" sz="1500" dirty="0" err="1">
                <a:latin typeface="+mn-ea"/>
              </a:rPr>
              <a:t>한빛미디어</a:t>
            </a:r>
            <a:r>
              <a:rPr lang="en-US" altLang="ko-KR" sz="1500" dirty="0">
                <a:latin typeface="+mn-ea"/>
              </a:rPr>
              <a:t>, 2023), 『</a:t>
            </a:r>
            <a:r>
              <a:rPr lang="ko-KR" altLang="en-US" sz="1500" dirty="0">
                <a:latin typeface="+mn-ea"/>
              </a:rPr>
              <a:t>혼자 공부하는 </a:t>
            </a:r>
            <a:r>
              <a:rPr lang="ko-KR" altLang="en-US" sz="1500" dirty="0" err="1">
                <a:latin typeface="+mn-ea"/>
              </a:rPr>
              <a:t>머신러닝</a:t>
            </a:r>
            <a:r>
              <a:rPr lang="en-US" altLang="ko-KR" sz="1500" dirty="0">
                <a:latin typeface="+mn-ea"/>
              </a:rPr>
              <a:t>+</a:t>
            </a:r>
            <a:r>
              <a:rPr lang="ko-KR" altLang="en-US" sz="1500" dirty="0" err="1">
                <a:latin typeface="+mn-ea"/>
              </a:rPr>
              <a:t>딥러닝</a:t>
            </a:r>
            <a:r>
              <a:rPr lang="en-US" altLang="ko-KR" sz="1500" dirty="0">
                <a:latin typeface="+mn-ea"/>
              </a:rPr>
              <a:t>』(</a:t>
            </a:r>
            <a:r>
              <a:rPr lang="ko-KR" altLang="en-US" sz="1500" dirty="0" err="1">
                <a:latin typeface="+mn-ea"/>
              </a:rPr>
              <a:t>한빛미디어</a:t>
            </a:r>
            <a:r>
              <a:rPr lang="en-US" altLang="ko-KR" sz="1500" dirty="0">
                <a:latin typeface="+mn-ea"/>
              </a:rPr>
              <a:t>, 2020), 『</a:t>
            </a:r>
            <a:r>
              <a:rPr lang="ko-KR" altLang="en-US" sz="1500" dirty="0">
                <a:latin typeface="+mn-ea"/>
              </a:rPr>
              <a:t>혼자 공부하는 데이터 분석 </a:t>
            </a:r>
            <a:r>
              <a:rPr lang="en-US" altLang="ko-KR" sz="1500" dirty="0">
                <a:latin typeface="+mn-ea"/>
              </a:rPr>
              <a:t>with </a:t>
            </a:r>
            <a:r>
              <a:rPr lang="ko-KR" altLang="en-US" sz="1500" dirty="0" err="1">
                <a:latin typeface="+mn-ea"/>
              </a:rPr>
              <a:t>파이썬</a:t>
            </a:r>
            <a:r>
              <a:rPr lang="en-US" altLang="ko-KR" sz="1500" dirty="0">
                <a:latin typeface="+mn-ea"/>
              </a:rPr>
              <a:t>』(</a:t>
            </a:r>
            <a:r>
              <a:rPr lang="ko-KR" altLang="en-US" sz="1500" dirty="0" err="1">
                <a:latin typeface="+mn-ea"/>
              </a:rPr>
              <a:t>한빛미디어</a:t>
            </a:r>
            <a:r>
              <a:rPr lang="en-US" altLang="ko-KR" sz="1500" dirty="0">
                <a:latin typeface="+mn-ea"/>
              </a:rPr>
              <a:t>, 2023), 『Do it! </a:t>
            </a:r>
            <a:r>
              <a:rPr lang="ko-KR" altLang="en-US" sz="1500" dirty="0" err="1">
                <a:latin typeface="+mn-ea"/>
              </a:rPr>
              <a:t>딥러닝</a:t>
            </a:r>
            <a:r>
              <a:rPr lang="ko-KR" altLang="en-US" sz="1500" dirty="0">
                <a:latin typeface="+mn-ea"/>
              </a:rPr>
              <a:t> 입문</a:t>
            </a:r>
            <a:r>
              <a:rPr lang="en-US" altLang="ko-KR" sz="1500" dirty="0">
                <a:latin typeface="+mn-ea"/>
              </a:rPr>
              <a:t>』(</a:t>
            </a:r>
            <a:r>
              <a:rPr lang="ko-KR" altLang="en-US" sz="1500" dirty="0" err="1">
                <a:latin typeface="+mn-ea"/>
              </a:rPr>
              <a:t>이지스퍼블리싱</a:t>
            </a:r>
            <a:r>
              <a:rPr lang="en-US" altLang="ko-KR" sz="1500" dirty="0">
                <a:latin typeface="+mn-ea"/>
              </a:rPr>
              <a:t>, 2019) </a:t>
            </a:r>
            <a:r>
              <a:rPr lang="ko-KR" altLang="en-US" sz="1500" dirty="0">
                <a:latin typeface="+mn-ea"/>
              </a:rPr>
              <a:t>등 </a:t>
            </a:r>
            <a:r>
              <a:rPr lang="ko-KR" altLang="en-US" sz="1500" dirty="0" smtClean="0">
                <a:latin typeface="+mn-ea"/>
              </a:rPr>
              <a:t>집필했다</a:t>
            </a:r>
            <a:r>
              <a:rPr lang="en-US" altLang="ko-KR" sz="1500" dirty="0" smtClean="0">
                <a:latin typeface="+mn-ea"/>
              </a:rPr>
              <a:t>.</a:t>
            </a:r>
            <a:endParaRPr lang="en-US" altLang="ko-KR" sz="15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9983237-135B-4034-D714-AABEE5797B37}"/>
              </a:ext>
            </a:extLst>
          </p:cNvPr>
          <p:cNvSpPr txBox="1"/>
          <p:nvPr/>
        </p:nvSpPr>
        <p:spPr>
          <a:xfrm>
            <a:off x="5004770" y="6045248"/>
            <a:ext cx="6377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[</a:t>
            </a:r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코드 예제</a:t>
            </a:r>
            <a:r>
              <a:rPr lang="en-US" altLang="ko-KR" sz="1400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] </a:t>
            </a:r>
            <a:r>
              <a:rPr lang="en-US" altLang="ko-KR" sz="1400" b="1" i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https://bit.ly/homl3-git </a:t>
            </a:r>
            <a:r>
              <a:rPr lang="ko-KR" altLang="en-US" sz="1400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에서 주피터 노트북으로 제공</a:t>
            </a:r>
          </a:p>
        </p:txBody>
      </p:sp>
    </p:spTree>
    <p:extLst>
      <p:ext uri="{BB962C8B-B14F-4D97-AF65-F5344CB8AC3E}">
        <p14:creationId xmlns:p14="http://schemas.microsoft.com/office/powerpoint/2010/main" val="1755775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14.2</a:t>
            </a:r>
            <a:r>
              <a:rPr lang="ko-KR" altLang="en-US" dirty="0" smtClean="0"/>
              <a:t> </a:t>
            </a:r>
            <a:r>
              <a:rPr lang="ko-KR" altLang="en-US" dirty="0" err="1"/>
              <a:t>합성곱</a:t>
            </a:r>
            <a:r>
              <a:rPr lang="ko-KR" altLang="en-US" dirty="0"/>
              <a:t> 층</a:t>
            </a:r>
            <a:r>
              <a:rPr lang="en-US" altLang="ko-KR" dirty="0"/>
              <a:t>(11)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lvl="1"/>
            <a:r>
              <a:rPr lang="ko-KR" altLang="en-US"/>
              <a:t>출력 크기가 계산되는 방식은 다음과 같습니다</a:t>
            </a:r>
            <a:r>
              <a:rPr lang="en-US" altLang="ko-KR"/>
              <a:t>.</a:t>
            </a:r>
          </a:p>
          <a:p>
            <a:pPr lvl="2"/>
            <a:r>
              <a:rPr lang="en-US" altLang="ko-KR"/>
              <a:t>padding="valid"</a:t>
            </a:r>
          </a:p>
          <a:p>
            <a:pPr lvl="3"/>
            <a:r>
              <a:rPr lang="ko-KR" altLang="en-US"/>
              <a:t>입력의 너비가 </a:t>
            </a:r>
            <a:r>
              <a:rPr lang="en-US" altLang="ko-KR"/>
              <a:t>i</a:t>
            </a:r>
            <a:r>
              <a:rPr lang="en-US" altLang="ko-KR" baseline="-25000"/>
              <a:t>h</a:t>
            </a:r>
            <a:r>
              <a:rPr lang="ko-KR" altLang="en-US"/>
              <a:t>라면 출력 너비는 </a:t>
            </a:r>
            <a:r>
              <a:rPr lang="en-US" altLang="ko-KR"/>
              <a:t>(i</a:t>
            </a:r>
            <a:r>
              <a:rPr lang="en-US" altLang="ko-KR" baseline="-25000"/>
              <a:t>h</a:t>
            </a:r>
            <a:r>
              <a:rPr lang="en-US" altLang="ko-KR"/>
              <a:t> – f</a:t>
            </a:r>
            <a:r>
              <a:rPr lang="en-US" altLang="ko-KR" baseline="-25000"/>
              <a:t>h</a:t>
            </a:r>
            <a:r>
              <a:rPr lang="en-US" altLang="ko-KR"/>
              <a:t> + s</a:t>
            </a:r>
            <a:r>
              <a:rPr lang="en-US" altLang="ko-KR" baseline="-25000"/>
              <a:t>h</a:t>
            </a:r>
            <a:r>
              <a:rPr lang="en-US" altLang="ko-KR"/>
              <a:t> ) / s</a:t>
            </a:r>
            <a:r>
              <a:rPr lang="en-US" altLang="ko-KR" baseline="-25000"/>
              <a:t>h</a:t>
            </a:r>
            <a:r>
              <a:rPr lang="ko-KR" altLang="en-US"/>
              <a:t>를 내림한 값이 됨</a:t>
            </a:r>
            <a:endParaRPr lang="en-US" altLang="ko-KR"/>
          </a:p>
          <a:p>
            <a:pPr lvl="3"/>
            <a:r>
              <a:rPr lang="en-US" altLang="ko-KR"/>
              <a:t>f</a:t>
            </a:r>
            <a:r>
              <a:rPr lang="en-US" altLang="ko-KR" baseline="-25000"/>
              <a:t>h</a:t>
            </a:r>
            <a:r>
              <a:rPr lang="ko-KR" altLang="en-US"/>
              <a:t>는 커널 너비</a:t>
            </a:r>
            <a:r>
              <a:rPr lang="en-US" altLang="ko-KR"/>
              <a:t>, s</a:t>
            </a:r>
            <a:r>
              <a:rPr lang="en-US" altLang="ko-KR" baseline="-25000"/>
              <a:t>h</a:t>
            </a:r>
            <a:r>
              <a:rPr lang="ko-KR" altLang="en-US"/>
              <a:t>는 수평 방향 스트라이드</a:t>
            </a:r>
            <a:endParaRPr lang="en-US" altLang="ko-KR"/>
          </a:p>
          <a:p>
            <a:pPr lvl="3"/>
            <a:r>
              <a:rPr lang="ko-KR" altLang="en-US"/>
              <a:t>이 나눗셈의 나머지는 입력 이미지의 오른쪽 끝에 있는 무시된 열에 해당</a:t>
            </a:r>
            <a:endParaRPr lang="en-US" altLang="ko-KR"/>
          </a:p>
          <a:p>
            <a:pPr lvl="3"/>
            <a:r>
              <a:rPr lang="ko-KR" altLang="en-US"/>
              <a:t>동일한 로직이 출력 높이와 이미지 아래쪽의 무시된 행을 계산하는 데도 사용</a:t>
            </a:r>
            <a:endParaRPr lang="en-US" altLang="ko-KR"/>
          </a:p>
          <a:p>
            <a:pPr lvl="2"/>
            <a:r>
              <a:rPr lang="en-US" altLang="ko-KR"/>
              <a:t>padding="same"</a:t>
            </a:r>
          </a:p>
          <a:p>
            <a:pPr lvl="3"/>
            <a:r>
              <a:rPr lang="ko-KR" altLang="en-US"/>
              <a:t>출력 너비는 </a:t>
            </a:r>
            <a:r>
              <a:rPr lang="en-US" altLang="ko-KR"/>
              <a:t>i</a:t>
            </a:r>
            <a:r>
              <a:rPr lang="en-US" altLang="ko-KR" baseline="-25000"/>
              <a:t>h</a:t>
            </a:r>
            <a:r>
              <a:rPr lang="en-US" altLang="ko-KR"/>
              <a:t> / s</a:t>
            </a:r>
            <a:r>
              <a:rPr lang="en-US" altLang="ko-KR" baseline="-25000"/>
              <a:t>h</a:t>
            </a:r>
            <a:r>
              <a:rPr lang="ko-KR" altLang="en-US"/>
              <a:t>를 올림한 값이 됨</a:t>
            </a:r>
            <a:endParaRPr lang="en-US" altLang="ko-KR"/>
          </a:p>
          <a:p>
            <a:pPr lvl="3"/>
            <a:r>
              <a:rPr lang="ko-KR" altLang="en-US"/>
              <a:t>이를 위해 적절한 개수의 </a:t>
            </a:r>
            <a:r>
              <a:rPr lang="en-US" altLang="ko-KR"/>
              <a:t>0</a:t>
            </a:r>
            <a:r>
              <a:rPr lang="ko-KR" altLang="en-US"/>
              <a:t>이 입력 이미지의 왼쪽과 오른쪽 열에 패딩됨</a:t>
            </a:r>
            <a:r>
              <a:rPr lang="en-US" altLang="ko-KR"/>
              <a:t/>
            </a:r>
            <a:br>
              <a:rPr lang="en-US" altLang="ko-KR"/>
            </a:br>
            <a:r>
              <a:rPr lang="en-US" altLang="ko-KR"/>
              <a:t>(</a:t>
            </a:r>
            <a:r>
              <a:rPr lang="ko-KR" altLang="en-US"/>
              <a:t>가능하면 양쪽에 동일한 개수의 </a:t>
            </a:r>
            <a:r>
              <a:rPr lang="en-US" altLang="ko-KR"/>
              <a:t>0</a:t>
            </a:r>
            <a:r>
              <a:rPr lang="ko-KR" altLang="en-US"/>
              <a:t>이 추가되고 그렇지 않으면 오른쪽이 하나 더 많음</a:t>
            </a:r>
            <a:r>
              <a:rPr lang="en-US" altLang="ko-KR"/>
              <a:t>)</a:t>
            </a:r>
          </a:p>
          <a:p>
            <a:pPr lvl="3"/>
            <a:r>
              <a:rPr lang="ko-KR" altLang="en-US"/>
              <a:t>출력 너비가 </a:t>
            </a:r>
            <a:r>
              <a:rPr lang="en-US" altLang="ko-KR"/>
              <a:t>o</a:t>
            </a:r>
            <a:r>
              <a:rPr lang="en-US" altLang="ko-KR" baseline="-25000"/>
              <a:t>w</a:t>
            </a:r>
            <a:r>
              <a:rPr lang="ko-KR" altLang="en-US"/>
              <a:t>라고 가정하면 제로 패딩되는 열의 개수는 </a:t>
            </a:r>
            <a:r>
              <a:rPr lang="en-US" altLang="ko-KR"/>
              <a:t>(o</a:t>
            </a:r>
            <a:r>
              <a:rPr lang="en-US" altLang="ko-KR" baseline="-25000"/>
              <a:t>w</a:t>
            </a:r>
            <a:r>
              <a:rPr lang="en-US" altLang="ko-KR"/>
              <a:t>–1)× s</a:t>
            </a:r>
            <a:r>
              <a:rPr lang="en-US" altLang="ko-KR" baseline="-25000"/>
              <a:t>h</a:t>
            </a:r>
            <a:r>
              <a:rPr lang="en-US" altLang="ko-KR"/>
              <a:t> + f</a:t>
            </a:r>
            <a:r>
              <a:rPr lang="en-US" altLang="ko-KR" baseline="-25000"/>
              <a:t>h</a:t>
            </a:r>
            <a:r>
              <a:rPr lang="en-US" altLang="ko-KR"/>
              <a:t>–i</a:t>
            </a:r>
            <a:r>
              <a:rPr lang="en-US" altLang="ko-KR" baseline="-25000"/>
              <a:t>h</a:t>
            </a:r>
          </a:p>
          <a:p>
            <a:pPr lvl="3"/>
            <a:r>
              <a:rPr lang="ko-KR" altLang="en-US"/>
              <a:t>여기에서도 동일한 로직이 출력 높이와 패딩되는 행의 개수를 계산하는 데 사용</a:t>
            </a:r>
            <a:endParaRPr lang="en-US" altLang="ko-KR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8734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14.2</a:t>
            </a:r>
            <a:r>
              <a:rPr lang="ko-KR" altLang="en-US" dirty="0" smtClean="0"/>
              <a:t> </a:t>
            </a:r>
            <a:r>
              <a:rPr lang="ko-KR" altLang="en-US" dirty="0" err="1"/>
              <a:t>합성곱</a:t>
            </a:r>
            <a:r>
              <a:rPr lang="ko-KR" altLang="en-US" dirty="0"/>
              <a:t> 층</a:t>
            </a:r>
            <a:r>
              <a:rPr lang="en-US" altLang="ko-KR" dirty="0"/>
              <a:t>(12)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lvl="1"/>
            <a:r>
              <a:rPr lang="ko-KR" altLang="en-US" dirty="0"/>
              <a:t>가중치</a:t>
            </a:r>
            <a:r>
              <a:rPr lang="en-US" altLang="ko-KR" dirty="0"/>
              <a:t>([</a:t>
            </a:r>
            <a:r>
              <a:rPr lang="ko-KR" altLang="en-US" dirty="0"/>
              <a:t>식 </a:t>
            </a:r>
            <a:r>
              <a:rPr lang="en-US" altLang="ko-KR" dirty="0" smtClean="0"/>
              <a:t>14.1]</a:t>
            </a:r>
            <a:r>
              <a:rPr lang="ko-KR" altLang="en-US" dirty="0"/>
              <a:t>의 </a:t>
            </a:r>
            <a:r>
              <a:rPr lang="en-US" altLang="ko-KR" dirty="0" err="1"/>
              <a:t>w</a:t>
            </a:r>
            <a:r>
              <a:rPr lang="en-US" altLang="ko-KR" baseline="-25000" dirty="0" err="1"/>
              <a:t>u,v,k′,k</a:t>
            </a:r>
            <a:r>
              <a:rPr lang="ko-KR" altLang="en-US" dirty="0"/>
              <a:t>와 </a:t>
            </a:r>
            <a:r>
              <a:rPr lang="en-US" altLang="ko-KR" dirty="0" err="1"/>
              <a:t>b</a:t>
            </a:r>
            <a:r>
              <a:rPr lang="en-US" altLang="ko-KR" baseline="-25000" dirty="0" err="1"/>
              <a:t>k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Dense </a:t>
            </a:r>
            <a:r>
              <a:rPr lang="ko-KR" altLang="en-US" dirty="0"/>
              <a:t>층과 마찬가지로 </a:t>
            </a:r>
            <a:r>
              <a:rPr lang="en-US" altLang="ko-KR" dirty="0"/>
              <a:t>Conv2D </a:t>
            </a:r>
            <a:r>
              <a:rPr lang="ko-KR" altLang="en-US" dirty="0"/>
              <a:t>층은 </a:t>
            </a:r>
            <a:r>
              <a:rPr lang="ko-KR" altLang="en-US" dirty="0" err="1"/>
              <a:t>커널과</a:t>
            </a:r>
            <a:r>
              <a:rPr lang="ko-KR" altLang="en-US" dirty="0"/>
              <a:t> 편향을 포함해 모든 가중치를 가지고 있음</a:t>
            </a:r>
            <a:endParaRPr lang="en-US" altLang="ko-KR" dirty="0"/>
          </a:p>
          <a:p>
            <a:pPr lvl="2"/>
            <a:r>
              <a:rPr lang="ko-KR" altLang="en-US" dirty="0" err="1"/>
              <a:t>커널은</a:t>
            </a:r>
            <a:r>
              <a:rPr lang="ko-KR" altLang="en-US" dirty="0"/>
              <a:t> </a:t>
            </a:r>
            <a:r>
              <a:rPr lang="ko-KR" altLang="en-US" dirty="0" err="1"/>
              <a:t>랜덤하게</a:t>
            </a:r>
            <a:r>
              <a:rPr lang="ko-KR" altLang="en-US" dirty="0"/>
              <a:t> 초기화되고 편향은 </a:t>
            </a:r>
            <a:r>
              <a:rPr lang="en-US" altLang="ko-KR" dirty="0"/>
              <a:t>0</a:t>
            </a:r>
            <a:r>
              <a:rPr lang="ko-KR" altLang="en-US" dirty="0"/>
              <a:t>으로 초기화</a:t>
            </a:r>
            <a:endParaRPr lang="en-US" altLang="ko-KR" dirty="0"/>
          </a:p>
          <a:p>
            <a:pPr lvl="2"/>
            <a:r>
              <a:rPr lang="ko-KR" altLang="en-US" dirty="0"/>
              <a:t>이런 가중치는 </a:t>
            </a:r>
            <a:r>
              <a:rPr lang="en-US" altLang="ko-KR" dirty="0"/>
              <a:t>weights </a:t>
            </a:r>
            <a:r>
              <a:rPr lang="ko-KR" altLang="en-US" dirty="0"/>
              <a:t>속성을 통해 </a:t>
            </a:r>
            <a:r>
              <a:rPr lang="ko-KR" altLang="en-US" dirty="0" err="1"/>
              <a:t>텐서플로</a:t>
            </a:r>
            <a:r>
              <a:rPr lang="ko-KR" altLang="en-US" dirty="0"/>
              <a:t> 변수나 </a:t>
            </a:r>
            <a:r>
              <a:rPr lang="en-US" altLang="ko-KR" dirty="0" err="1"/>
              <a:t>get_weights</a:t>
            </a:r>
            <a:r>
              <a:rPr lang="en-US" altLang="ko-KR" dirty="0"/>
              <a:t>() </a:t>
            </a:r>
            <a:r>
              <a:rPr lang="ko-KR" altLang="en-US" dirty="0"/>
              <a:t>함수를 통해 </a:t>
            </a:r>
            <a:r>
              <a:rPr lang="ko-KR" altLang="en-US" dirty="0" err="1"/>
              <a:t>넘파이</a:t>
            </a:r>
            <a:r>
              <a:rPr lang="ko-KR" altLang="en-US" dirty="0"/>
              <a:t> 배열로 참조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472FCC37-6969-24C6-7054-62312C315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236340"/>
            <a:ext cx="556260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085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14.2</a:t>
            </a:r>
            <a:r>
              <a:rPr lang="ko-KR" altLang="en-US" dirty="0" smtClean="0"/>
              <a:t> </a:t>
            </a:r>
            <a:r>
              <a:rPr lang="ko-KR" altLang="en-US" dirty="0" err="1"/>
              <a:t>합성곱</a:t>
            </a:r>
            <a:r>
              <a:rPr lang="ko-KR" altLang="en-US" dirty="0"/>
              <a:t> 층</a:t>
            </a:r>
            <a:r>
              <a:rPr lang="en-US" altLang="ko-KR" dirty="0"/>
              <a:t>(13)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>
                <a:solidFill>
                  <a:srgbClr val="FF0000"/>
                </a:solidFill>
              </a:rPr>
              <a:t>14.2.4 </a:t>
            </a:r>
            <a:r>
              <a:rPr lang="ko-KR" altLang="en-US" b="1">
                <a:solidFill>
                  <a:srgbClr val="FF0000"/>
                </a:solidFill>
              </a:rPr>
              <a:t>메모리 요구 사항</a:t>
            </a:r>
            <a:endParaRPr lang="en-US" altLang="ko-KR" b="1">
              <a:solidFill>
                <a:srgbClr val="FF0000"/>
              </a:solidFill>
            </a:endParaRPr>
          </a:p>
          <a:p>
            <a:pPr lvl="1"/>
            <a:r>
              <a:rPr lang="ko-KR" altLang="en-US"/>
              <a:t>합성곱 층이 많은 양의 </a:t>
            </a:r>
            <a:r>
              <a:rPr lang="en-US" altLang="ko-KR"/>
              <a:t>RAM</a:t>
            </a:r>
            <a:r>
              <a:rPr lang="ko-KR" altLang="en-US"/>
              <a:t>을 필요로 함</a:t>
            </a:r>
            <a:endParaRPr lang="en-US" altLang="ko-KR"/>
          </a:p>
          <a:p>
            <a:pPr lvl="2"/>
            <a:r>
              <a:rPr lang="ko-KR" altLang="en-US"/>
              <a:t>특히 훈련하는 동안에 역전파 알고리즘이 역방향 계산을 할 때 정방향에서 계산했던 모든 중간값이 필요</a:t>
            </a:r>
            <a:endParaRPr lang="en-US" altLang="ko-KR"/>
          </a:p>
          <a:p>
            <a:pPr lvl="2"/>
            <a:r>
              <a:rPr lang="ko-KR" altLang="en-US"/>
              <a:t>예</a:t>
            </a:r>
            <a:r>
              <a:rPr lang="en-US" altLang="ko-KR"/>
              <a:t>)</a:t>
            </a:r>
            <a:r>
              <a:rPr lang="ko-KR" altLang="en-US"/>
              <a:t>스트라이드 </a:t>
            </a:r>
            <a:r>
              <a:rPr lang="en-US" altLang="ko-KR"/>
              <a:t>1</a:t>
            </a:r>
            <a:r>
              <a:rPr lang="ko-KR" altLang="en-US"/>
              <a:t>과 </a:t>
            </a:r>
            <a:r>
              <a:rPr lang="en-US" altLang="ko-KR"/>
              <a:t>"same" </a:t>
            </a:r>
            <a:r>
              <a:rPr lang="ko-KR" altLang="en-US"/>
              <a:t>패딩을 사용하고 </a:t>
            </a:r>
            <a:r>
              <a:rPr lang="en-US" altLang="ko-KR"/>
              <a:t>5×5 </a:t>
            </a:r>
            <a:r>
              <a:rPr lang="ko-KR" altLang="en-US"/>
              <a:t>필터 </a:t>
            </a:r>
            <a:r>
              <a:rPr lang="en-US" altLang="ko-KR"/>
              <a:t>200</a:t>
            </a:r>
            <a:r>
              <a:rPr lang="ko-KR" altLang="en-US"/>
              <a:t>개를 가진 합성곱 층</a:t>
            </a:r>
            <a:endParaRPr lang="en-US" altLang="ko-KR"/>
          </a:p>
          <a:p>
            <a:pPr lvl="3"/>
            <a:r>
              <a:rPr lang="ko-KR" altLang="en-US"/>
              <a:t>입력이 </a:t>
            </a:r>
            <a:r>
              <a:rPr lang="en-US" altLang="ko-KR"/>
              <a:t>150×100 RGB </a:t>
            </a:r>
            <a:r>
              <a:rPr lang="ko-KR" altLang="en-US"/>
              <a:t>이미지</a:t>
            </a:r>
            <a:r>
              <a:rPr lang="en-US" altLang="ko-KR"/>
              <a:t>(</a:t>
            </a:r>
            <a:r>
              <a:rPr lang="ko-KR" altLang="en-US"/>
              <a:t>채널 </a:t>
            </a:r>
            <a:r>
              <a:rPr lang="en-US" altLang="ko-KR"/>
              <a:t>3</a:t>
            </a:r>
            <a:r>
              <a:rPr lang="ko-KR" altLang="en-US"/>
              <a:t>개</a:t>
            </a:r>
            <a:r>
              <a:rPr lang="en-US" altLang="ko-KR"/>
              <a:t>)</a:t>
            </a:r>
            <a:r>
              <a:rPr lang="ko-KR" altLang="en-US"/>
              <a:t>면 파라미터 수는 </a:t>
            </a:r>
            <a:r>
              <a:rPr lang="en-US" altLang="ko-KR"/>
              <a:t>(5×5×3 + 1 )×200 = 15,200</a:t>
            </a:r>
            <a:r>
              <a:rPr lang="ko-KR" altLang="en-US"/>
              <a:t>개</a:t>
            </a:r>
            <a:r>
              <a:rPr lang="en-US" altLang="ko-KR"/>
              <a:t/>
            </a:r>
            <a:br>
              <a:rPr lang="en-US" altLang="ko-KR"/>
            </a:br>
            <a:r>
              <a:rPr lang="en-US" altLang="ko-KR"/>
              <a:t>(+1</a:t>
            </a:r>
            <a:r>
              <a:rPr lang="ko-KR" altLang="en-US"/>
              <a:t>은 편향 때문임</a:t>
            </a:r>
            <a:r>
              <a:rPr lang="en-US" altLang="ko-KR"/>
              <a:t>)</a:t>
            </a:r>
          </a:p>
          <a:p>
            <a:pPr lvl="3"/>
            <a:r>
              <a:rPr lang="en-US" altLang="ko-KR"/>
              <a:t>200</a:t>
            </a:r>
            <a:r>
              <a:rPr lang="ko-KR" altLang="en-US"/>
              <a:t>개의 특성 맵마다 </a:t>
            </a:r>
            <a:r>
              <a:rPr lang="en-US" altLang="ko-KR"/>
              <a:t>150×100</a:t>
            </a:r>
            <a:r>
              <a:rPr lang="ko-KR" altLang="en-US"/>
              <a:t>개의 뉴런을 포함하고</a:t>
            </a:r>
            <a:r>
              <a:rPr lang="en-US" altLang="ko-KR"/>
              <a:t>, </a:t>
            </a:r>
            <a:r>
              <a:rPr lang="ko-KR" altLang="en-US"/>
              <a:t>각 뉴런은 </a:t>
            </a:r>
            <a:r>
              <a:rPr lang="en-US" altLang="ko-KR"/>
              <a:t>5×5×3 = 75</a:t>
            </a:r>
            <a:r>
              <a:rPr lang="ko-KR" altLang="en-US"/>
              <a:t>개의 입력에 대한 가중치 합을 계산</a:t>
            </a:r>
            <a:r>
              <a:rPr lang="en-US" altLang="ko-KR"/>
              <a:t/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총 </a:t>
            </a:r>
            <a:r>
              <a:rPr lang="en-US" altLang="ko-KR"/>
              <a:t>2</a:t>
            </a:r>
            <a:r>
              <a:rPr lang="ko-KR" altLang="en-US"/>
              <a:t>억 </a:t>
            </a:r>
            <a:r>
              <a:rPr lang="en-US" altLang="ko-KR"/>
              <a:t>2</a:t>
            </a:r>
            <a:r>
              <a:rPr lang="ko-KR" altLang="en-US"/>
              <a:t>천 </a:t>
            </a:r>
            <a:r>
              <a:rPr lang="en-US" altLang="ko-KR"/>
              <a:t>5</a:t>
            </a:r>
            <a:r>
              <a:rPr lang="ko-KR" altLang="en-US"/>
              <a:t>백만 개의 실수 곱셈</a:t>
            </a:r>
            <a:endParaRPr lang="en-US" altLang="ko-KR"/>
          </a:p>
          <a:p>
            <a:pPr lvl="3"/>
            <a:r>
              <a:rPr lang="ko-KR" altLang="en-US"/>
              <a:t>특성 맵이 </a:t>
            </a:r>
            <a:r>
              <a:rPr lang="en-US" altLang="ko-KR"/>
              <a:t>32</a:t>
            </a:r>
            <a:r>
              <a:rPr lang="ko-KR" altLang="en-US"/>
              <a:t>비트 부동소수로 표현된다면 합성곱 층의 출력이 </a:t>
            </a:r>
            <a:r>
              <a:rPr lang="en-US" altLang="ko-KR"/>
              <a:t>RAM</a:t>
            </a:r>
            <a:r>
              <a:rPr lang="ko-KR" altLang="en-US"/>
              <a:t>의 </a:t>
            </a:r>
            <a:r>
              <a:rPr lang="en-US" altLang="ko-KR"/>
              <a:t>200×150×100×32 = 9</a:t>
            </a:r>
            <a:r>
              <a:rPr lang="ko-KR" altLang="en-US"/>
              <a:t>천 </a:t>
            </a:r>
            <a:r>
              <a:rPr lang="en-US" altLang="ko-KR"/>
              <a:t>6</a:t>
            </a:r>
            <a:r>
              <a:rPr lang="ko-KR" altLang="en-US"/>
              <a:t>백만 비트</a:t>
            </a:r>
            <a:r>
              <a:rPr lang="en-US" altLang="ko-KR"/>
              <a:t>(</a:t>
            </a:r>
            <a:r>
              <a:rPr lang="ko-KR" altLang="en-US"/>
              <a:t>약 </a:t>
            </a:r>
            <a:r>
              <a:rPr lang="en-US" altLang="ko-KR"/>
              <a:t>12MB)</a:t>
            </a:r>
            <a:br>
              <a:rPr lang="en-US" altLang="ko-KR"/>
            </a:br>
            <a:r>
              <a:rPr lang="en-US" altLang="ko-KR"/>
              <a:t>(</a:t>
            </a:r>
            <a:r>
              <a:rPr lang="ko-KR" altLang="en-US"/>
              <a:t>한 샘플에 해당</a:t>
            </a:r>
            <a:r>
              <a:rPr lang="en-US" altLang="ko-KR"/>
              <a:t>)</a:t>
            </a:r>
          </a:p>
          <a:p>
            <a:pPr lvl="3"/>
            <a:r>
              <a:rPr lang="ko-KR" altLang="en-US"/>
              <a:t>훈련 배치가 </a:t>
            </a:r>
            <a:r>
              <a:rPr lang="en-US" altLang="ko-KR"/>
              <a:t>100</a:t>
            </a:r>
            <a:r>
              <a:rPr lang="ko-KR" altLang="en-US"/>
              <a:t>개의 샘플로 이루어져 있다면 이 층은 </a:t>
            </a:r>
            <a:r>
              <a:rPr lang="en-US" altLang="ko-KR"/>
              <a:t>1.2GB</a:t>
            </a:r>
            <a:r>
              <a:rPr lang="ko-KR" altLang="en-US"/>
              <a:t>의 </a:t>
            </a:r>
            <a:r>
              <a:rPr lang="en-US" altLang="ko-KR"/>
              <a:t>RAM</a:t>
            </a:r>
            <a:r>
              <a:rPr lang="ko-KR" altLang="en-US"/>
              <a:t>을 사용</a:t>
            </a:r>
            <a:endParaRPr lang="en-US" altLang="ko-KR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2746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14.3</a:t>
            </a:r>
            <a:r>
              <a:rPr lang="ko-KR" altLang="en-US" dirty="0" smtClean="0"/>
              <a:t> </a:t>
            </a:r>
            <a:r>
              <a:rPr lang="ko-KR" altLang="en-US" dirty="0" err="1"/>
              <a:t>풀링</a:t>
            </a:r>
            <a:r>
              <a:rPr lang="ko-KR" altLang="en-US" dirty="0"/>
              <a:t> 층</a:t>
            </a:r>
            <a:r>
              <a:rPr lang="en-US" altLang="ko-KR" dirty="0"/>
              <a:t>(1)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lvl="1"/>
            <a:r>
              <a:rPr lang="ko-KR" altLang="en-US"/>
              <a:t>풀링 층</a:t>
            </a:r>
            <a:r>
              <a:rPr lang="en-US" altLang="ko-KR"/>
              <a:t>(pooling layer)</a:t>
            </a:r>
            <a:r>
              <a:rPr lang="ko-KR" altLang="en-US"/>
              <a:t>의 목적</a:t>
            </a:r>
            <a:endParaRPr lang="en-US" altLang="ko-KR"/>
          </a:p>
          <a:p>
            <a:pPr lvl="2"/>
            <a:r>
              <a:rPr lang="ko-KR" altLang="en-US"/>
              <a:t>계산량과 메모리 사용량</a:t>
            </a:r>
            <a:r>
              <a:rPr lang="en-US" altLang="ko-KR"/>
              <a:t>, (</a:t>
            </a:r>
            <a:r>
              <a:rPr lang="ko-KR" altLang="en-US"/>
              <a:t>결과적으로 과대적합의 위험을 줄여주는</a:t>
            </a:r>
            <a:r>
              <a:rPr lang="en-US" altLang="ko-KR"/>
              <a:t>) </a:t>
            </a:r>
            <a:r>
              <a:rPr lang="ko-KR" altLang="en-US"/>
              <a:t>파라미터 수를 줄이기 위해 입력 이미지의 </a:t>
            </a:r>
            <a:r>
              <a:rPr lang="en-US" altLang="ko-KR"/>
              <a:t/>
            </a:r>
            <a:br>
              <a:rPr lang="en-US" altLang="ko-KR"/>
            </a:br>
            <a:r>
              <a:rPr lang="ko-KR" altLang="en-US"/>
              <a:t>부표본</a:t>
            </a:r>
            <a:r>
              <a:rPr lang="en-US" altLang="ko-KR"/>
              <a:t>(subsample, </a:t>
            </a:r>
            <a:r>
              <a:rPr lang="ko-KR" altLang="en-US"/>
              <a:t>축소본</a:t>
            </a:r>
            <a:r>
              <a:rPr lang="en-US" altLang="ko-KR"/>
              <a:t>)</a:t>
            </a:r>
            <a:r>
              <a:rPr lang="ko-KR" altLang="en-US"/>
              <a:t>을 만드는 것</a:t>
            </a:r>
            <a:endParaRPr lang="en-US" altLang="ko-KR"/>
          </a:p>
          <a:p>
            <a:pPr lvl="2"/>
            <a:r>
              <a:rPr lang="ko-KR" altLang="en-US"/>
              <a:t>풀링 뉴런은 가중치가 없이</a:t>
            </a:r>
            <a:r>
              <a:rPr lang="en-US" altLang="ko-KR"/>
              <a:t> </a:t>
            </a:r>
            <a:r>
              <a:rPr lang="ko-KR" altLang="en-US"/>
              <a:t>최대나 평균 같은 합산 함수를 사용해 입력값을 더함</a:t>
            </a:r>
            <a:endParaRPr lang="en-US" altLang="ko-KR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76B121A6-2C48-69AC-F397-68A808021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2" y="2120746"/>
            <a:ext cx="7800975" cy="3752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52A340D-48B9-7937-C4DF-DF2B85C778DA}"/>
              </a:ext>
            </a:extLst>
          </p:cNvPr>
          <p:cNvSpPr txBox="1"/>
          <p:nvPr/>
        </p:nvSpPr>
        <p:spPr>
          <a:xfrm>
            <a:off x="3045041" y="6036666"/>
            <a:ext cx="610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+mn-ea"/>
              </a:rPr>
              <a:t>그림 </a:t>
            </a:r>
            <a:r>
              <a:rPr lang="en-US" altLang="ko-KR" sz="1400" b="1" dirty="0">
                <a:latin typeface="+mn-ea"/>
              </a:rPr>
              <a:t>14-9 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최대 </a:t>
            </a:r>
            <a:r>
              <a:rPr lang="ko-KR" altLang="en-US" sz="1400" b="1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풀링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층</a:t>
            </a:r>
            <a:r>
              <a:rPr lang="en-US" altLang="ko-KR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(2×2 </a:t>
            </a:r>
            <a:r>
              <a:rPr lang="ko-KR" altLang="en-US" sz="1400" b="1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풀링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400" b="1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커널</a:t>
            </a:r>
            <a:r>
              <a:rPr lang="en-US" altLang="ko-KR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400" b="1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스트라이드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2, </a:t>
            </a:r>
            <a:r>
              <a:rPr lang="ko-KR" altLang="en-US" sz="1400" b="1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패딩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없음</a:t>
            </a:r>
            <a:r>
              <a:rPr lang="en-US" altLang="ko-KR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)</a:t>
            </a:r>
            <a:endParaRPr lang="ko-KR" altLang="en-US" sz="1400" b="1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43767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14.3</a:t>
            </a:r>
            <a:r>
              <a:rPr lang="ko-KR" altLang="en-US" dirty="0" smtClean="0"/>
              <a:t> </a:t>
            </a:r>
            <a:r>
              <a:rPr lang="ko-KR" altLang="en-US" dirty="0" err="1"/>
              <a:t>풀링</a:t>
            </a:r>
            <a:r>
              <a:rPr lang="ko-KR" altLang="en-US" dirty="0"/>
              <a:t> 층</a:t>
            </a:r>
            <a:r>
              <a:rPr lang="en-US" altLang="ko-KR" dirty="0"/>
              <a:t>(2)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lvl="1"/>
            <a:r>
              <a:rPr lang="ko-KR" altLang="en-US" dirty="0" err="1"/>
              <a:t>계산량</a:t>
            </a:r>
            <a:r>
              <a:rPr lang="en-US" altLang="ko-KR" dirty="0"/>
              <a:t>, </a:t>
            </a:r>
            <a:r>
              <a:rPr lang="ko-KR" altLang="en-US" dirty="0"/>
              <a:t>메모리 사용량</a:t>
            </a:r>
            <a:r>
              <a:rPr lang="en-US" altLang="ko-KR" dirty="0"/>
              <a:t>, </a:t>
            </a:r>
            <a:r>
              <a:rPr lang="ko-KR" altLang="en-US" dirty="0" err="1"/>
              <a:t>파라미터</a:t>
            </a:r>
            <a:r>
              <a:rPr lang="ko-KR" altLang="en-US" dirty="0"/>
              <a:t> 수를 줄이는 것 외에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 smtClean="0"/>
              <a:t>14.10]</a:t>
            </a:r>
            <a:r>
              <a:rPr lang="ko-KR" altLang="en-US" dirty="0"/>
              <a:t>처럼 최대 </a:t>
            </a:r>
            <a:r>
              <a:rPr lang="ko-KR" altLang="en-US" dirty="0" err="1"/>
              <a:t>풀링은</a:t>
            </a:r>
            <a:r>
              <a:rPr lang="ko-KR" altLang="en-US" dirty="0"/>
              <a:t> 작은 변화에도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일정 수준의 불변성</a:t>
            </a:r>
            <a:r>
              <a:rPr lang="en-US" altLang="ko-KR" dirty="0"/>
              <a:t>(invariance)</a:t>
            </a:r>
            <a:r>
              <a:rPr lang="ko-KR" altLang="en-US" dirty="0"/>
              <a:t>을 만들어줌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52A340D-48B9-7937-C4DF-DF2B85C778DA}"/>
              </a:ext>
            </a:extLst>
          </p:cNvPr>
          <p:cNvSpPr txBox="1"/>
          <p:nvPr/>
        </p:nvSpPr>
        <p:spPr>
          <a:xfrm>
            <a:off x="3045041" y="5874947"/>
            <a:ext cx="610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+mn-ea"/>
              </a:rPr>
              <a:t>그림 </a:t>
            </a:r>
            <a:r>
              <a:rPr lang="en-US" altLang="ko-KR" sz="1400" b="1" dirty="0" smtClean="0">
                <a:latin typeface="+mn-ea"/>
              </a:rPr>
              <a:t>14-10 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이동에 대한 불변성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9A50762E-CB25-F5CB-FB0D-B75C138C2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955" y="1710798"/>
            <a:ext cx="6670090" cy="405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42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14.3</a:t>
            </a:r>
            <a:r>
              <a:rPr lang="ko-KR" altLang="en-US" dirty="0" smtClean="0"/>
              <a:t> </a:t>
            </a:r>
            <a:r>
              <a:rPr lang="ko-KR" altLang="en-US" dirty="0" err="1"/>
              <a:t>풀링</a:t>
            </a:r>
            <a:r>
              <a:rPr lang="ko-KR" altLang="en-US" dirty="0"/>
              <a:t> 층</a:t>
            </a:r>
            <a:r>
              <a:rPr lang="en-US" altLang="ko-KR" dirty="0"/>
              <a:t>(3)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lvl="1"/>
            <a:r>
              <a:rPr lang="ko-KR" altLang="en-US"/>
              <a:t>최대 풀링의 단점</a:t>
            </a:r>
            <a:endParaRPr lang="en-US" altLang="ko-KR"/>
          </a:p>
          <a:p>
            <a:pPr lvl="2"/>
            <a:r>
              <a:rPr lang="ko-KR" altLang="en-US"/>
              <a:t>이 층은 매우 파괴적</a:t>
            </a:r>
            <a:endParaRPr lang="en-US" altLang="ko-KR"/>
          </a:p>
          <a:p>
            <a:pPr lvl="3"/>
            <a:r>
              <a:rPr lang="ko-KR" altLang="en-US"/>
              <a:t>작은 </a:t>
            </a:r>
            <a:r>
              <a:rPr lang="en-US" altLang="ko-KR"/>
              <a:t>2×2 </a:t>
            </a:r>
            <a:r>
              <a:rPr lang="ko-KR" altLang="en-US"/>
              <a:t>커널과 스트라이드 </a:t>
            </a:r>
            <a:r>
              <a:rPr lang="en-US" altLang="ko-KR"/>
              <a:t>2</a:t>
            </a:r>
            <a:r>
              <a:rPr lang="ko-KR" altLang="en-US"/>
              <a:t>를 사용하더라도 출력은 양방향으로 절반이 줄어들어</a:t>
            </a:r>
            <a:r>
              <a:rPr lang="en-US" altLang="ko-KR"/>
              <a:t>(</a:t>
            </a:r>
            <a:r>
              <a:rPr lang="ko-KR" altLang="en-US"/>
              <a:t>그러므로 면적이 </a:t>
            </a:r>
            <a:r>
              <a:rPr lang="en-US" altLang="ko-KR"/>
              <a:t>1/4</a:t>
            </a:r>
            <a:r>
              <a:rPr lang="ko-KR" altLang="en-US"/>
              <a:t>로 줄어듭니다</a:t>
            </a:r>
            <a:r>
              <a:rPr lang="en-US" altLang="ko-KR"/>
              <a:t>) </a:t>
            </a:r>
            <a:r>
              <a:rPr lang="ko-KR" altLang="en-US"/>
              <a:t>입력값의 </a:t>
            </a:r>
            <a:r>
              <a:rPr lang="en-US" altLang="ko-KR"/>
              <a:t>75%</a:t>
            </a:r>
            <a:r>
              <a:rPr lang="ko-KR" altLang="en-US"/>
              <a:t>를 잃게 됨</a:t>
            </a:r>
            <a:endParaRPr lang="en-US" altLang="ko-KR"/>
          </a:p>
          <a:p>
            <a:pPr lvl="2"/>
            <a:r>
              <a:rPr lang="ko-KR" altLang="en-US"/>
              <a:t>어떤 애플리케이션에서는 불변성이 필요하지 않음</a:t>
            </a:r>
            <a:endParaRPr lang="en-US" altLang="ko-KR"/>
          </a:p>
          <a:p>
            <a:pPr lvl="3"/>
            <a:r>
              <a:rPr lang="ko-KR" altLang="en-US"/>
              <a:t>시맨틱 분할</a:t>
            </a:r>
            <a:r>
              <a:rPr lang="en-US" altLang="ko-KR"/>
              <a:t>(</a:t>
            </a:r>
            <a:r>
              <a:rPr lang="ko-KR" altLang="en-US"/>
              <a:t>픽셀이 속한 객체에 따라 픽셀을 구분하는 작업으로 이 장의 뒷부분에서 학습</a:t>
            </a:r>
            <a:r>
              <a:rPr lang="en-US" altLang="ko-KR"/>
              <a:t>)</a:t>
            </a:r>
            <a:r>
              <a:rPr lang="ko-KR" altLang="en-US"/>
              <a:t>의 경우</a:t>
            </a:r>
            <a:endParaRPr lang="en-US" altLang="ko-KR"/>
          </a:p>
          <a:p>
            <a:pPr lvl="3"/>
            <a:r>
              <a:rPr lang="ko-KR" altLang="en-US"/>
              <a:t>입력 이미지가 오른쪽으로 한 픽셀 이동했다면 출력도 오른쪽으로 한 픽셀 이동</a:t>
            </a:r>
            <a:endParaRPr lang="en-US" altLang="ko-KR"/>
          </a:p>
          <a:p>
            <a:pPr lvl="3"/>
            <a:r>
              <a:rPr lang="ko-KR" altLang="en-US"/>
              <a:t>이 경우 불변성이 아니라 등변성</a:t>
            </a:r>
            <a:r>
              <a:rPr lang="en-US" altLang="ko-KR"/>
              <a:t>(equivariance)</a:t>
            </a:r>
            <a:r>
              <a:rPr lang="ko-KR" altLang="en-US"/>
              <a:t>이 목표</a:t>
            </a:r>
            <a:endParaRPr lang="en-US" altLang="ko-KR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5355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14.4</a:t>
            </a:r>
            <a:r>
              <a:rPr lang="ko-KR" altLang="en-US" dirty="0" smtClean="0"/>
              <a:t> </a:t>
            </a:r>
            <a:r>
              <a:rPr lang="ko-KR" altLang="en-US" dirty="0" err="1"/>
              <a:t>케라스로</a:t>
            </a:r>
            <a:r>
              <a:rPr lang="ko-KR" altLang="en-US" dirty="0"/>
              <a:t> </a:t>
            </a:r>
            <a:r>
              <a:rPr lang="ko-KR" altLang="en-US" dirty="0" err="1"/>
              <a:t>풀링</a:t>
            </a:r>
            <a:r>
              <a:rPr lang="ko-KR" altLang="en-US" dirty="0"/>
              <a:t> 층 구현하기</a:t>
            </a:r>
            <a:r>
              <a:rPr lang="en-US" altLang="ko-KR" dirty="0"/>
              <a:t>(1)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lvl="1"/>
            <a:r>
              <a:rPr lang="en-US" altLang="ko-KR"/>
              <a:t>MaxPooling2D(</a:t>
            </a:r>
            <a:r>
              <a:rPr lang="ko-KR" altLang="en-US"/>
              <a:t>또는 별칭인 </a:t>
            </a:r>
            <a:r>
              <a:rPr lang="en-US" altLang="ko-KR"/>
              <a:t>MaxPool2D)</a:t>
            </a:r>
            <a:r>
              <a:rPr lang="ko-KR" altLang="en-US"/>
              <a:t>를 사용해 </a:t>
            </a:r>
            <a:r>
              <a:rPr lang="en-US" altLang="ko-KR"/>
              <a:t>2×2 </a:t>
            </a:r>
            <a:r>
              <a:rPr lang="ko-KR" altLang="en-US"/>
              <a:t>커널을 사용하는 풀링 층을 만드는 코드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평균 풀링 층</a:t>
            </a:r>
            <a:r>
              <a:rPr lang="en-US" altLang="ko-KR"/>
              <a:t>(average pooling layer)</a:t>
            </a:r>
            <a:r>
              <a:rPr lang="ko-KR" altLang="en-US"/>
              <a:t>은 </a:t>
            </a:r>
            <a:r>
              <a:rPr lang="en-US" altLang="ko-KR"/>
              <a:t>MaxPool2D </a:t>
            </a:r>
            <a:r>
              <a:rPr lang="ko-KR" altLang="en-US"/>
              <a:t>대신 </a:t>
            </a:r>
            <a:r>
              <a:rPr lang="en-US" altLang="ko-KR"/>
              <a:t>AveragePooling2D(</a:t>
            </a:r>
            <a:r>
              <a:rPr lang="ko-KR" altLang="en-US"/>
              <a:t>또는 별칭인 </a:t>
            </a:r>
            <a:r>
              <a:rPr lang="en-US" altLang="ko-KR"/>
              <a:t>AvgPool2D)</a:t>
            </a:r>
            <a:r>
              <a:rPr lang="ko-KR" altLang="en-US"/>
              <a:t>를 사용</a:t>
            </a:r>
            <a:endParaRPr lang="en-US" altLang="ko-KR"/>
          </a:p>
          <a:p>
            <a:pPr lvl="1"/>
            <a:r>
              <a:rPr lang="ko-KR" altLang="en-US"/>
              <a:t>흔하지는 않지만 최대 풀링과 평균 풀링은 공간 차원이 아니라 깊이 차원으로 수행될 수 있음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이를 통해 </a:t>
            </a:r>
            <a:r>
              <a:rPr lang="en-US" altLang="ko-KR"/>
              <a:t>CNN</a:t>
            </a:r>
            <a:r>
              <a:rPr lang="ko-KR" altLang="en-US"/>
              <a:t>이 다양한 특성에 대한 불변성을 학습</a:t>
            </a:r>
            <a:endParaRPr lang="en-US" altLang="ko-KR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5BA3AB23-D026-72E4-F075-E7534F11C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78695"/>
            <a:ext cx="4981575" cy="6477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511F72B7-D6E0-20BF-5927-8A9A98B7D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787" y="2976300"/>
            <a:ext cx="3250799" cy="32067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84F07A7-42BE-102B-59F4-FDBED16A7EDC}"/>
              </a:ext>
            </a:extLst>
          </p:cNvPr>
          <p:cNvSpPr txBox="1"/>
          <p:nvPr/>
        </p:nvSpPr>
        <p:spPr>
          <a:xfrm>
            <a:off x="2308113" y="6326485"/>
            <a:ext cx="7403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+mn-ea"/>
              </a:rPr>
              <a:t>그림 </a:t>
            </a:r>
            <a:r>
              <a:rPr lang="en-US" altLang="ko-KR" sz="1400" b="1" dirty="0" smtClean="0">
                <a:latin typeface="+mn-ea"/>
              </a:rPr>
              <a:t>14-11 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깊이 방향 최대 </a:t>
            </a:r>
            <a:r>
              <a:rPr lang="ko-KR" altLang="en-US" sz="1400" b="1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풀링을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사용한 </a:t>
            </a:r>
            <a:r>
              <a:rPr lang="en-US" altLang="ko-KR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CNN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은 </a:t>
            </a:r>
            <a:r>
              <a:rPr lang="en-US" altLang="ko-KR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이 경우 회전에 대한</a:t>
            </a:r>
            <a:r>
              <a:rPr lang="en-US" altLang="ko-KR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) 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불변성을 학습</a:t>
            </a:r>
          </a:p>
        </p:txBody>
      </p:sp>
    </p:spTree>
    <p:extLst>
      <p:ext uri="{BB962C8B-B14F-4D97-AF65-F5344CB8AC3E}">
        <p14:creationId xmlns:p14="http://schemas.microsoft.com/office/powerpoint/2010/main" val="7085984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14.4</a:t>
            </a:r>
            <a:r>
              <a:rPr lang="ko-KR" altLang="en-US" dirty="0" smtClean="0"/>
              <a:t> </a:t>
            </a:r>
            <a:r>
              <a:rPr lang="ko-KR" altLang="en-US" dirty="0" err="1"/>
              <a:t>케라스로</a:t>
            </a:r>
            <a:r>
              <a:rPr lang="ko-KR" altLang="en-US" dirty="0"/>
              <a:t> </a:t>
            </a:r>
            <a:r>
              <a:rPr lang="ko-KR" altLang="en-US" dirty="0" err="1"/>
              <a:t>풀링</a:t>
            </a:r>
            <a:r>
              <a:rPr lang="ko-KR" altLang="en-US" dirty="0"/>
              <a:t> 층 구현하기</a:t>
            </a:r>
            <a:r>
              <a:rPr lang="en-US" altLang="ko-KR" dirty="0"/>
              <a:t>(2)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lvl="1"/>
            <a:r>
              <a:rPr lang="ko-KR" altLang="en-US"/>
              <a:t>케라스에서 사용자 정의 층을 사용하여 깊이 방향 최대 풀링 층 구현</a:t>
            </a:r>
            <a:endParaRPr lang="en-US" altLang="ko-KR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6799A6A3-6539-8924-1729-18939B2BC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6825"/>
            <a:ext cx="73628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2405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14.4</a:t>
            </a:r>
            <a:r>
              <a:rPr lang="ko-KR" altLang="en-US" dirty="0" smtClean="0"/>
              <a:t> </a:t>
            </a:r>
            <a:r>
              <a:rPr lang="ko-KR" altLang="en-US" dirty="0" err="1"/>
              <a:t>케라스로</a:t>
            </a:r>
            <a:r>
              <a:rPr lang="ko-KR" altLang="en-US" dirty="0"/>
              <a:t> </a:t>
            </a:r>
            <a:r>
              <a:rPr lang="ko-KR" altLang="en-US" dirty="0" err="1"/>
              <a:t>풀링</a:t>
            </a:r>
            <a:r>
              <a:rPr lang="ko-KR" altLang="en-US" dirty="0"/>
              <a:t> 층 구현하기</a:t>
            </a:r>
            <a:r>
              <a:rPr lang="en-US" altLang="ko-KR" dirty="0"/>
              <a:t>(3)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lvl="1"/>
            <a:r>
              <a:rPr lang="ko-KR" altLang="en-US"/>
              <a:t>전역 평균 풀링 층</a:t>
            </a:r>
            <a:r>
              <a:rPr lang="en-US" altLang="ko-KR"/>
              <a:t>(global average pooling layer)</a:t>
            </a:r>
          </a:p>
          <a:p>
            <a:pPr lvl="2"/>
            <a:r>
              <a:rPr lang="ko-KR" altLang="en-US"/>
              <a:t>각 특성 맵의 평균을 계산</a:t>
            </a:r>
            <a:endParaRPr lang="en-US" altLang="ko-KR"/>
          </a:p>
          <a:p>
            <a:pPr lvl="2"/>
            <a:r>
              <a:rPr lang="en-US" altLang="ko-KR"/>
              <a:t>GlobalAveragePooling2D </a:t>
            </a:r>
            <a:r>
              <a:rPr lang="ko-KR" altLang="en-US"/>
              <a:t>클래스</a:t>
            </a:r>
            <a:r>
              <a:rPr lang="en-US" altLang="ko-KR"/>
              <a:t>(</a:t>
            </a:r>
            <a:r>
              <a:rPr lang="ko-KR" altLang="en-US"/>
              <a:t>또는 별칭인 </a:t>
            </a:r>
            <a:r>
              <a:rPr lang="en-US" altLang="ko-KR"/>
              <a:t>GlobalAvgPool2D </a:t>
            </a:r>
            <a:r>
              <a:rPr lang="ko-KR" altLang="en-US"/>
              <a:t>클래스</a:t>
            </a:r>
            <a:r>
              <a:rPr lang="en-US" altLang="ko-KR"/>
              <a:t>)</a:t>
            </a:r>
            <a:r>
              <a:rPr lang="ko-KR" altLang="en-US"/>
              <a:t>를 사용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공간 방향 </a:t>
            </a:r>
            <a:r>
              <a:rPr lang="en-US" altLang="ko-KR"/>
              <a:t>(</a:t>
            </a:r>
            <a:r>
              <a:rPr lang="ko-KR" altLang="en-US"/>
              <a:t>높이와 너비</a:t>
            </a:r>
            <a:r>
              <a:rPr lang="en-US" altLang="ko-KR"/>
              <a:t>)</a:t>
            </a:r>
            <a:r>
              <a:rPr lang="ko-KR" altLang="en-US"/>
              <a:t>을 따라 평균을 계산하는 </a:t>
            </a:r>
            <a:r>
              <a:rPr lang="en-US" altLang="ko-KR"/>
              <a:t>Lambda </a:t>
            </a:r>
            <a:r>
              <a:rPr lang="ko-KR" altLang="en-US"/>
              <a:t>층과 동등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이 층에 입력 이미지를 적용하면 각 이미지의 빨강</a:t>
            </a:r>
            <a:r>
              <a:rPr lang="en-US" altLang="ko-KR"/>
              <a:t>, </a:t>
            </a:r>
            <a:r>
              <a:rPr lang="ko-KR" altLang="en-US"/>
              <a:t>초록</a:t>
            </a:r>
            <a:r>
              <a:rPr lang="en-US" altLang="ko-KR"/>
              <a:t>, </a:t>
            </a:r>
            <a:r>
              <a:rPr lang="ko-KR" altLang="en-US"/>
              <a:t>파랑 색의 평균 강도를 구함</a:t>
            </a:r>
            <a:endParaRPr lang="en-US" altLang="ko-KR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0FC76FD2-B8A0-F114-8215-315841840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45816"/>
            <a:ext cx="5457825" cy="609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51B2F25F-F129-8FDD-3816-2008F3056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791313"/>
            <a:ext cx="5057775" cy="8858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3EDAA218-8F0A-D88E-C59B-9E7A7CB0B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4078966"/>
            <a:ext cx="631507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317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14.5</a:t>
            </a:r>
            <a:r>
              <a:rPr lang="ko-KR" altLang="en-US" dirty="0" smtClean="0"/>
              <a:t> </a:t>
            </a:r>
            <a:r>
              <a:rPr lang="en-US" altLang="ko-KR" dirty="0"/>
              <a:t>CNN </a:t>
            </a:r>
            <a:r>
              <a:rPr lang="ko-KR" altLang="en-US" dirty="0"/>
              <a:t>구조</a:t>
            </a:r>
            <a:r>
              <a:rPr lang="en-US" altLang="ko-KR" dirty="0"/>
              <a:t>(1)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2A24F15D-38E1-B750-BBBC-46EDA78FD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1653043"/>
            <a:ext cx="7886700" cy="23336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E2B6196-8F5A-2825-7974-E28375574DE8}"/>
              </a:ext>
            </a:extLst>
          </p:cNvPr>
          <p:cNvSpPr txBox="1"/>
          <p:nvPr/>
        </p:nvSpPr>
        <p:spPr>
          <a:xfrm>
            <a:off x="2394012" y="4235362"/>
            <a:ext cx="7403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+mn-ea"/>
              </a:rPr>
              <a:t>그림 </a:t>
            </a:r>
            <a:r>
              <a:rPr lang="en-US" altLang="ko-KR" sz="1400" b="1" dirty="0" smtClean="0">
                <a:latin typeface="+mn-ea"/>
              </a:rPr>
              <a:t>14-12 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전형적인 </a:t>
            </a:r>
            <a:r>
              <a:rPr lang="en-US" altLang="ko-KR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CNN 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3833109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779230" y="1906438"/>
            <a:ext cx="11228717" cy="482216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endParaRPr lang="en-US" altLang="ko-KR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5A2D139-0D54-6740-BC96-84B38FA6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xmlns="" id="{CBF2AD94-2F56-412B-B8FC-D079CE4F04A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xmlns="" id="{2E0B1CE4-00EE-1841-984D-B00E882C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판의 주요 변경 내용</a:t>
            </a:r>
            <a:endParaRPr lang="x-non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4D0B1B5-3110-43A4-8AEC-886CC2D20C21}"/>
              </a:ext>
            </a:extLst>
          </p:cNvPr>
          <p:cNvSpPr txBox="1"/>
          <p:nvPr/>
        </p:nvSpPr>
        <p:spPr>
          <a:xfrm>
            <a:off x="1110064" y="813006"/>
            <a:ext cx="10034954" cy="5670187"/>
          </a:xfrm>
          <a:prstGeom prst="rect">
            <a:avLst/>
          </a:prstGeom>
          <a:noFill/>
        </p:spPr>
        <p:txBody>
          <a:bodyPr wrap="square" numCol="1" spcCol="360000" rtlCol="0">
            <a:noAutofit/>
          </a:bodyPr>
          <a:lstStyle/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ko-KR" altLang="en-US" sz="1400" dirty="0" smtClean="0">
                <a:latin typeface="+mj-ea"/>
                <a:ea typeface="+mj-ea"/>
              </a:rPr>
              <a:t>최신 </a:t>
            </a:r>
            <a:r>
              <a:rPr lang="ko-KR" altLang="en-US" sz="1400" dirty="0">
                <a:latin typeface="+mj-ea"/>
                <a:ea typeface="+mj-ea"/>
              </a:rPr>
              <a:t>라이브러리 버전으로 </a:t>
            </a:r>
            <a:r>
              <a:rPr lang="ko-KR" altLang="en-US" sz="1400" dirty="0" smtClean="0">
                <a:latin typeface="+mj-ea"/>
                <a:ea typeface="+mj-ea"/>
              </a:rPr>
              <a:t>전체 코드 업데이트</a:t>
            </a:r>
            <a:endParaRPr lang="en-US" altLang="ko-KR" sz="1400" dirty="0">
              <a:latin typeface="+mj-ea"/>
              <a:ea typeface="+mj-ea"/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특성 이름 추적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히스토그램 기반 </a:t>
            </a:r>
            <a:r>
              <a:rPr lang="ko-KR" altLang="en-US" sz="1400" dirty="0" err="1">
                <a:latin typeface="+mj-ea"/>
                <a:ea typeface="+mj-ea"/>
              </a:rPr>
              <a:t>그레이디언트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ko-KR" altLang="en-US" sz="1400" dirty="0" err="1">
                <a:latin typeface="+mj-ea"/>
                <a:ea typeface="+mj-ea"/>
              </a:rPr>
              <a:t>부스팅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레이블 전파 등 </a:t>
            </a:r>
            <a:r>
              <a:rPr lang="ko-KR" altLang="en-US" sz="1400" dirty="0" err="1">
                <a:latin typeface="+mj-ea"/>
                <a:ea typeface="+mj-ea"/>
              </a:rPr>
              <a:t>사이킷런에</a:t>
            </a:r>
            <a:r>
              <a:rPr lang="ko-KR" altLang="en-US" sz="1400" dirty="0">
                <a:latin typeface="+mj-ea"/>
                <a:ea typeface="+mj-ea"/>
              </a:rPr>
              <a:t> 새롭게 추가된 다양한 기능</a:t>
            </a:r>
            <a:endParaRPr lang="en-US" altLang="ko-KR" sz="1400" dirty="0">
              <a:latin typeface="+mj-ea"/>
              <a:ea typeface="+mj-ea"/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ko-KR" altLang="en-US" sz="1400" dirty="0" err="1">
                <a:latin typeface="+mj-ea"/>
                <a:ea typeface="+mj-ea"/>
              </a:rPr>
              <a:t>하이퍼파라미터</a:t>
            </a:r>
            <a:r>
              <a:rPr lang="ko-KR" altLang="en-US" sz="1400" dirty="0">
                <a:latin typeface="+mj-ea"/>
                <a:ea typeface="+mj-ea"/>
              </a:rPr>
              <a:t> 튜닝을 위한 </a:t>
            </a:r>
            <a:r>
              <a:rPr lang="ko-KR" altLang="en-US" sz="1400" dirty="0" err="1">
                <a:latin typeface="+mj-ea"/>
                <a:ea typeface="+mj-ea"/>
              </a:rPr>
              <a:t>케라스</a:t>
            </a:r>
            <a:r>
              <a:rPr lang="ko-KR" altLang="en-US" sz="1400" dirty="0">
                <a:latin typeface="+mj-ea"/>
                <a:ea typeface="+mj-ea"/>
              </a:rPr>
              <a:t> 튜너</a:t>
            </a:r>
            <a:r>
              <a:rPr lang="en-US" altLang="ko-KR" sz="1400" dirty="0">
                <a:latin typeface="+mj-ea"/>
                <a:ea typeface="+mj-ea"/>
              </a:rPr>
              <a:t>(</a:t>
            </a:r>
            <a:r>
              <a:rPr lang="en-US" altLang="ko-KR" sz="1400" dirty="0" err="1">
                <a:latin typeface="+mj-ea"/>
                <a:ea typeface="+mj-ea"/>
              </a:rPr>
              <a:t>Keras</a:t>
            </a:r>
            <a:r>
              <a:rPr lang="en-US" altLang="ko-KR" sz="1400" dirty="0">
                <a:latin typeface="+mj-ea"/>
                <a:ea typeface="+mj-ea"/>
              </a:rPr>
              <a:t> Tuner) </a:t>
            </a:r>
            <a:r>
              <a:rPr lang="ko-KR" altLang="en-US" sz="1400" dirty="0">
                <a:latin typeface="+mj-ea"/>
                <a:ea typeface="+mj-ea"/>
              </a:rPr>
              <a:t>라이브러리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자연어 처리를 위한 </a:t>
            </a:r>
            <a:r>
              <a:rPr lang="ko-KR" altLang="en-US" sz="1400" dirty="0" err="1">
                <a:latin typeface="+mj-ea"/>
                <a:ea typeface="+mj-ea"/>
              </a:rPr>
              <a:t>허깅</a:t>
            </a:r>
            <a:r>
              <a:rPr lang="ko-KR" altLang="en-US" sz="1400" dirty="0">
                <a:latin typeface="+mj-ea"/>
                <a:ea typeface="+mj-ea"/>
              </a:rPr>
              <a:t> 페이스</a:t>
            </a:r>
            <a:r>
              <a:rPr lang="en-US" altLang="ko-KR" sz="1400" dirty="0">
                <a:latin typeface="+mj-ea"/>
                <a:ea typeface="+mj-ea"/>
              </a:rPr>
              <a:t>(Hugging Face)</a:t>
            </a:r>
            <a:r>
              <a:rPr lang="ko-KR" altLang="en-US" sz="1400" dirty="0">
                <a:latin typeface="+mj-ea"/>
                <a:ea typeface="+mj-ea"/>
              </a:rPr>
              <a:t>의 </a:t>
            </a:r>
            <a:r>
              <a:rPr lang="ko-KR" altLang="en-US" sz="1400" dirty="0" err="1">
                <a:latin typeface="+mj-ea"/>
                <a:ea typeface="+mj-ea"/>
              </a:rPr>
              <a:t>트랜스포머스</a:t>
            </a:r>
            <a:r>
              <a:rPr lang="en-US" altLang="ko-KR" sz="1400" dirty="0">
                <a:latin typeface="+mj-ea"/>
                <a:ea typeface="+mj-ea"/>
              </a:rPr>
              <a:t>(Transformers) </a:t>
            </a:r>
            <a:r>
              <a:rPr lang="ko-KR" altLang="en-US" sz="1400" dirty="0">
                <a:latin typeface="+mj-ea"/>
                <a:ea typeface="+mj-ea"/>
              </a:rPr>
              <a:t>라이브러리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및 </a:t>
            </a:r>
            <a:r>
              <a:rPr lang="ko-KR" altLang="en-US" sz="1400" dirty="0" err="1">
                <a:latin typeface="+mj-ea"/>
                <a:ea typeface="+mj-ea"/>
              </a:rPr>
              <a:t>케라스의</a:t>
            </a:r>
            <a:r>
              <a:rPr lang="ko-KR" altLang="en-US" sz="1400" dirty="0">
                <a:latin typeface="+mj-ea"/>
                <a:ea typeface="+mj-ea"/>
              </a:rPr>
              <a:t> 새로운 전처리 및 데이터 증식 층</a:t>
            </a:r>
            <a:endParaRPr lang="en-US" altLang="ko-KR" sz="1400" dirty="0">
              <a:latin typeface="+mj-ea"/>
              <a:ea typeface="+mj-ea"/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여러 비전 모델</a:t>
            </a:r>
            <a:r>
              <a:rPr lang="en-US" altLang="ko-KR" sz="1400" dirty="0">
                <a:latin typeface="+mj-ea"/>
                <a:ea typeface="+mj-ea"/>
              </a:rPr>
              <a:t>(</a:t>
            </a:r>
            <a:r>
              <a:rPr lang="en-US" altLang="ko-KR" sz="1400" dirty="0" err="1">
                <a:latin typeface="+mj-ea"/>
                <a:ea typeface="+mj-ea"/>
              </a:rPr>
              <a:t>ResNeXt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en-US" altLang="ko-KR" sz="1400" dirty="0" err="1">
                <a:latin typeface="+mj-ea"/>
                <a:ea typeface="+mj-ea"/>
              </a:rPr>
              <a:t>DenseNet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en-US" altLang="ko-KR" sz="1400" dirty="0" err="1">
                <a:latin typeface="+mj-ea"/>
                <a:ea typeface="+mj-ea"/>
              </a:rPr>
              <a:t>MobileNet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en-US" altLang="ko-KR" sz="1400" dirty="0" err="1">
                <a:latin typeface="+mj-ea"/>
                <a:ea typeface="+mj-ea"/>
              </a:rPr>
              <a:t>CSPNet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en-US" altLang="ko-KR" sz="1400" dirty="0" err="1" smtClean="0">
                <a:latin typeface="+mj-ea"/>
                <a:ea typeface="+mj-ea"/>
              </a:rPr>
              <a:t>EfficientNet</a:t>
            </a:r>
            <a:r>
              <a:rPr lang="en-US" altLang="ko-KR" sz="1400" dirty="0" smtClean="0">
                <a:latin typeface="+mj-ea"/>
                <a:ea typeface="+mj-ea"/>
              </a:rPr>
              <a:t>)</a:t>
            </a:r>
            <a:r>
              <a:rPr lang="ko-KR" altLang="en-US" sz="1400" dirty="0">
                <a:latin typeface="+mj-ea"/>
                <a:ea typeface="+mj-ea"/>
              </a:rPr>
              <a:t>과 올바른 모델을 선택하기 위한 가이드라인</a:t>
            </a:r>
            <a:endParaRPr lang="en-US" altLang="ko-KR" sz="1400" dirty="0">
              <a:latin typeface="+mj-ea"/>
              <a:ea typeface="+mj-ea"/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altLang="ko-KR" sz="1400" dirty="0">
                <a:latin typeface="+mj-ea"/>
                <a:ea typeface="+mj-ea"/>
              </a:rPr>
              <a:t>&lt;15</a:t>
            </a:r>
            <a:r>
              <a:rPr lang="ko-KR" altLang="en-US" sz="1400" dirty="0">
                <a:latin typeface="+mj-ea"/>
                <a:ea typeface="+mj-ea"/>
              </a:rPr>
              <a:t>장 </a:t>
            </a:r>
            <a:r>
              <a:rPr lang="en-US" altLang="ko-KR" sz="1400" dirty="0">
                <a:latin typeface="+mj-ea"/>
                <a:ea typeface="+mj-ea"/>
              </a:rPr>
              <a:t>RNN</a:t>
            </a:r>
            <a:r>
              <a:rPr lang="ko-KR" altLang="en-US" sz="1400" dirty="0">
                <a:latin typeface="+mj-ea"/>
                <a:ea typeface="+mj-ea"/>
              </a:rPr>
              <a:t>과 </a:t>
            </a:r>
            <a:r>
              <a:rPr lang="en-US" altLang="ko-KR" sz="1400" dirty="0">
                <a:latin typeface="+mj-ea"/>
                <a:ea typeface="+mj-ea"/>
              </a:rPr>
              <a:t>CNN</a:t>
            </a:r>
            <a:r>
              <a:rPr lang="ko-KR" altLang="en-US" sz="1400" dirty="0">
                <a:latin typeface="+mj-ea"/>
                <a:ea typeface="+mj-ea"/>
              </a:rPr>
              <a:t>을 사용한 시퀀스 처리</a:t>
            </a:r>
            <a:r>
              <a:rPr lang="en-US" altLang="ko-KR" sz="1400" dirty="0" smtClean="0">
                <a:latin typeface="+mj-ea"/>
                <a:ea typeface="+mj-ea"/>
              </a:rPr>
              <a:t>&gt;:</a:t>
            </a:r>
            <a:r>
              <a:rPr lang="ko-KR" altLang="en-US" sz="1400" dirty="0" smtClean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합성된 </a:t>
            </a:r>
            <a:r>
              <a:rPr lang="ko-KR" altLang="en-US" sz="1400" dirty="0" err="1">
                <a:latin typeface="+mj-ea"/>
                <a:ea typeface="+mj-ea"/>
              </a:rPr>
              <a:t>시계열</a:t>
            </a:r>
            <a:r>
              <a:rPr lang="ko-KR" altLang="en-US" sz="1400" dirty="0">
                <a:latin typeface="+mj-ea"/>
                <a:ea typeface="+mj-ea"/>
              </a:rPr>
              <a:t> 대신 시카고 버스 및 철도 탑승객 데이터를 분석하며 </a:t>
            </a:r>
            <a:r>
              <a:rPr lang="en-US" altLang="ko-KR" sz="1400" dirty="0">
                <a:latin typeface="+mj-ea"/>
                <a:ea typeface="+mj-ea"/>
              </a:rPr>
              <a:t>ARMA </a:t>
            </a:r>
            <a:r>
              <a:rPr lang="ko-KR" altLang="en-US" sz="1400" dirty="0">
                <a:latin typeface="+mj-ea"/>
                <a:ea typeface="+mj-ea"/>
              </a:rPr>
              <a:t>모델과 그 변형</a:t>
            </a:r>
            <a:endParaRPr lang="en-US" altLang="ko-KR" sz="1400" dirty="0">
              <a:latin typeface="+mj-ea"/>
              <a:ea typeface="+mj-ea"/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altLang="ko-KR" sz="1400" dirty="0">
                <a:latin typeface="+mj-ea"/>
                <a:ea typeface="+mj-ea"/>
              </a:rPr>
              <a:t>&lt;16</a:t>
            </a:r>
            <a:r>
              <a:rPr lang="ko-KR" altLang="en-US" sz="1400" dirty="0">
                <a:latin typeface="+mj-ea"/>
                <a:ea typeface="+mj-ea"/>
              </a:rPr>
              <a:t>장 </a:t>
            </a:r>
            <a:r>
              <a:rPr lang="en-US" altLang="ko-KR" sz="1400" dirty="0">
                <a:latin typeface="+mj-ea"/>
                <a:ea typeface="+mj-ea"/>
              </a:rPr>
              <a:t>RNN</a:t>
            </a:r>
            <a:r>
              <a:rPr lang="ko-KR" altLang="en-US" sz="1400" dirty="0">
                <a:latin typeface="+mj-ea"/>
                <a:ea typeface="+mj-ea"/>
              </a:rPr>
              <a:t>과 </a:t>
            </a:r>
            <a:r>
              <a:rPr lang="ko-KR" altLang="en-US" sz="1400" dirty="0" err="1">
                <a:latin typeface="+mj-ea"/>
                <a:ea typeface="+mj-ea"/>
              </a:rPr>
              <a:t>어텐션을</a:t>
            </a:r>
            <a:r>
              <a:rPr lang="ko-KR" altLang="en-US" sz="1400" dirty="0">
                <a:latin typeface="+mj-ea"/>
                <a:ea typeface="+mj-ea"/>
              </a:rPr>
              <a:t> 사용한 자연어 처리</a:t>
            </a:r>
            <a:r>
              <a:rPr lang="en-US" altLang="ko-KR" sz="1400" dirty="0" smtClean="0">
                <a:latin typeface="+mj-ea"/>
                <a:ea typeface="+mj-ea"/>
              </a:rPr>
              <a:t>&gt;:</a:t>
            </a:r>
            <a:r>
              <a:rPr lang="ko-KR" altLang="en-US" sz="1400" dirty="0" smtClean="0">
                <a:latin typeface="+mj-ea"/>
                <a:ea typeface="+mj-ea"/>
              </a:rPr>
              <a:t> 인코더</a:t>
            </a:r>
            <a:r>
              <a:rPr lang="en-US" altLang="ko-KR" sz="1400" dirty="0">
                <a:latin typeface="+mj-ea"/>
                <a:ea typeface="+mj-ea"/>
              </a:rPr>
              <a:t>-</a:t>
            </a:r>
            <a:r>
              <a:rPr lang="ko-KR" altLang="en-US" sz="1400" dirty="0" err="1">
                <a:latin typeface="+mj-ea"/>
                <a:ea typeface="+mj-ea"/>
              </a:rPr>
              <a:t>디코더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atin typeface="+mj-ea"/>
                <a:ea typeface="+mj-ea"/>
              </a:rPr>
              <a:t>RNN,</a:t>
            </a:r>
            <a:r>
              <a:rPr lang="ko-KR" altLang="en-US" sz="1400" dirty="0" smtClean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트랜스포머 모델을 </a:t>
            </a:r>
            <a:r>
              <a:rPr lang="ko-KR" altLang="en-US" sz="1400" dirty="0" smtClean="0">
                <a:latin typeface="+mj-ea"/>
                <a:ea typeface="+mj-ea"/>
              </a:rPr>
              <a:t>사용한 </a:t>
            </a:r>
            <a:r>
              <a:rPr lang="ko-KR" altLang="en-US" sz="1400" dirty="0">
                <a:latin typeface="+mj-ea"/>
                <a:ea typeface="+mj-ea"/>
              </a:rPr>
              <a:t>영어</a:t>
            </a:r>
            <a:r>
              <a:rPr lang="en-US" altLang="ko-KR" sz="1400" dirty="0">
                <a:latin typeface="+mj-ea"/>
                <a:ea typeface="+mj-ea"/>
              </a:rPr>
              <a:t>-</a:t>
            </a:r>
            <a:r>
              <a:rPr lang="ko-KR" altLang="en-US" sz="1400" dirty="0">
                <a:latin typeface="+mj-ea"/>
                <a:ea typeface="+mj-ea"/>
              </a:rPr>
              <a:t>스페인어 번역 </a:t>
            </a:r>
            <a:r>
              <a:rPr lang="ko-KR" altLang="en-US" sz="1400" dirty="0" smtClean="0">
                <a:latin typeface="+mj-ea"/>
                <a:ea typeface="+mj-ea"/>
              </a:rPr>
              <a:t>모델 구축</a:t>
            </a:r>
            <a:r>
              <a:rPr lang="en-US" altLang="ko-KR" sz="1400" dirty="0">
                <a:latin typeface="+mj-ea"/>
                <a:ea typeface="+mj-ea"/>
              </a:rPr>
              <a:t>,</a:t>
            </a:r>
            <a:r>
              <a:rPr lang="en-US" altLang="ko-KR" sz="1400" dirty="0" smtClean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스위치 트랜스포머</a:t>
            </a:r>
            <a:r>
              <a:rPr lang="en-US" altLang="ko-KR" sz="1400" dirty="0">
                <a:latin typeface="+mj-ea"/>
                <a:ea typeface="+mj-ea"/>
              </a:rPr>
              <a:t>(Switch Transformer), </a:t>
            </a:r>
            <a:r>
              <a:rPr lang="en-US" altLang="ko-KR" sz="1400" dirty="0" err="1">
                <a:latin typeface="+mj-ea"/>
                <a:ea typeface="+mj-ea"/>
              </a:rPr>
              <a:t>DistilBERT</a:t>
            </a:r>
            <a:r>
              <a:rPr lang="en-US" altLang="ko-KR" sz="1400" dirty="0">
                <a:latin typeface="+mj-ea"/>
                <a:ea typeface="+mj-ea"/>
              </a:rPr>
              <a:t>, T5, </a:t>
            </a:r>
            <a:r>
              <a:rPr lang="en-US" altLang="ko-KR" sz="1400" dirty="0" err="1">
                <a:latin typeface="+mj-ea"/>
                <a:ea typeface="+mj-ea"/>
              </a:rPr>
              <a:t>PaLM</a:t>
            </a:r>
            <a:r>
              <a:rPr lang="en-US" altLang="ko-KR" sz="1400" dirty="0">
                <a:latin typeface="+mj-ea"/>
                <a:ea typeface="+mj-ea"/>
              </a:rPr>
              <a:t>(</a:t>
            </a:r>
            <a:r>
              <a:rPr lang="ko-KR" altLang="en-US" sz="1400" dirty="0">
                <a:latin typeface="+mj-ea"/>
                <a:ea typeface="+mj-ea"/>
              </a:rPr>
              <a:t>사고 사슬 프롬프트 </a:t>
            </a:r>
            <a:r>
              <a:rPr lang="ko-KR" altLang="en-US" sz="1400" dirty="0" smtClean="0">
                <a:latin typeface="+mj-ea"/>
                <a:ea typeface="+mj-ea"/>
              </a:rPr>
              <a:t>포함</a:t>
            </a:r>
            <a:r>
              <a:rPr lang="en-US" altLang="ko-KR" sz="1400" dirty="0">
                <a:latin typeface="+mj-ea"/>
                <a:ea typeface="+mj-ea"/>
              </a:rPr>
              <a:t>)</a:t>
            </a:r>
            <a:r>
              <a:rPr lang="ko-KR" altLang="en-US" sz="1400" dirty="0">
                <a:latin typeface="+mj-ea"/>
                <a:ea typeface="+mj-ea"/>
              </a:rPr>
              <a:t>과 같은 언어 모델 비전 트랜스포머</a:t>
            </a:r>
            <a:r>
              <a:rPr lang="en-US" altLang="ko-KR" sz="1400" dirty="0">
                <a:latin typeface="+mj-ea"/>
                <a:ea typeface="+mj-ea"/>
              </a:rPr>
              <a:t>(</a:t>
            </a:r>
            <a:r>
              <a:rPr lang="en-US" altLang="ko-KR" sz="1400" dirty="0" err="1">
                <a:latin typeface="+mj-ea"/>
                <a:ea typeface="+mj-ea"/>
              </a:rPr>
              <a:t>ViT</a:t>
            </a:r>
            <a:r>
              <a:rPr lang="en-US" altLang="ko-KR" sz="1400" dirty="0" smtClean="0">
                <a:latin typeface="+mj-ea"/>
                <a:ea typeface="+mj-ea"/>
              </a:rPr>
              <a:t>)</a:t>
            </a:r>
            <a:r>
              <a:rPr lang="ko-KR" altLang="en-US" sz="1400" dirty="0" smtClean="0">
                <a:latin typeface="+mj-ea"/>
                <a:ea typeface="+mj-ea"/>
              </a:rPr>
              <a:t> 소개</a:t>
            </a:r>
            <a:r>
              <a:rPr lang="en-US" altLang="ko-KR" sz="1400" dirty="0" smtClean="0">
                <a:latin typeface="+mj-ea"/>
                <a:ea typeface="+mj-ea"/>
              </a:rPr>
              <a:t>,</a:t>
            </a:r>
            <a:r>
              <a:rPr lang="ko-KR" altLang="en-US" sz="1400" dirty="0" smtClean="0">
                <a:latin typeface="+mj-ea"/>
                <a:ea typeface="+mj-ea"/>
              </a:rPr>
              <a:t> </a:t>
            </a:r>
            <a:r>
              <a:rPr lang="en-US" altLang="ko-KR" sz="1400" dirty="0" err="1">
                <a:latin typeface="+mj-ea"/>
                <a:ea typeface="+mj-ea"/>
              </a:rPr>
              <a:t>DeiT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 err="1" smtClean="0">
                <a:latin typeface="+mj-ea"/>
                <a:ea typeface="+mj-ea"/>
              </a:rPr>
              <a:t>퍼시비어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en-US" altLang="ko-KR" sz="1400" dirty="0">
                <a:latin typeface="+mj-ea"/>
                <a:ea typeface="+mj-ea"/>
              </a:rPr>
              <a:t>DINO</a:t>
            </a:r>
            <a:r>
              <a:rPr lang="ko-KR" altLang="en-US" sz="1400" dirty="0">
                <a:latin typeface="+mj-ea"/>
                <a:ea typeface="+mj-ea"/>
              </a:rPr>
              <a:t>와 같은 트랜스포머 기반 비전 모델을 </a:t>
            </a:r>
            <a:r>
              <a:rPr lang="ko-KR" altLang="en-US" sz="1400" dirty="0" smtClean="0">
                <a:latin typeface="+mj-ea"/>
                <a:ea typeface="+mj-ea"/>
              </a:rPr>
              <a:t>비롯한 </a:t>
            </a:r>
            <a:r>
              <a:rPr lang="en-US" altLang="ko-KR" sz="1400" dirty="0">
                <a:latin typeface="+mj-ea"/>
                <a:ea typeface="+mj-ea"/>
              </a:rPr>
              <a:t>CLIP, DALL·E, </a:t>
            </a:r>
            <a:r>
              <a:rPr lang="ko-KR" altLang="en-US" sz="1400" dirty="0" smtClean="0">
                <a:latin typeface="+mj-ea"/>
                <a:ea typeface="+mj-ea"/>
              </a:rPr>
              <a:t>플라밍고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en-US" altLang="ko-KR" sz="1400" dirty="0">
                <a:latin typeface="+mj-ea"/>
                <a:ea typeface="+mj-ea"/>
              </a:rPr>
              <a:t>GATO </a:t>
            </a:r>
            <a:r>
              <a:rPr lang="ko-KR" altLang="en-US" sz="1400" dirty="0">
                <a:latin typeface="+mj-ea"/>
                <a:ea typeface="+mj-ea"/>
              </a:rPr>
              <a:t>등 몇 가지 대형 </a:t>
            </a:r>
            <a:r>
              <a:rPr lang="ko-KR" altLang="en-US" sz="1400" dirty="0" err="1">
                <a:latin typeface="+mj-ea"/>
                <a:ea typeface="+mj-ea"/>
              </a:rPr>
              <a:t>멀티모달</a:t>
            </a:r>
            <a:r>
              <a:rPr lang="ko-KR" altLang="en-US" sz="1400" dirty="0">
                <a:latin typeface="+mj-ea"/>
                <a:ea typeface="+mj-ea"/>
              </a:rPr>
              <a:t> 모델 개요</a:t>
            </a:r>
            <a:endParaRPr lang="en-US" altLang="ko-KR" sz="1400" dirty="0">
              <a:latin typeface="+mj-ea"/>
              <a:ea typeface="+mj-ea"/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altLang="ko-KR" sz="1400" dirty="0">
                <a:latin typeface="+mj-ea"/>
                <a:ea typeface="+mj-ea"/>
              </a:rPr>
              <a:t>&lt;17</a:t>
            </a:r>
            <a:r>
              <a:rPr lang="ko-KR" altLang="en-US" sz="1400" dirty="0">
                <a:latin typeface="+mj-ea"/>
                <a:ea typeface="+mj-ea"/>
              </a:rPr>
              <a:t>장 오토인코더</a:t>
            </a:r>
            <a:r>
              <a:rPr lang="en-US" altLang="ko-KR" sz="1400" dirty="0">
                <a:latin typeface="+mj-ea"/>
                <a:ea typeface="+mj-ea"/>
              </a:rPr>
              <a:t>, GAN </a:t>
            </a:r>
            <a:r>
              <a:rPr lang="ko-KR" altLang="en-US" sz="1400" dirty="0">
                <a:latin typeface="+mj-ea"/>
                <a:ea typeface="+mj-ea"/>
              </a:rPr>
              <a:t>그리고 확산 모델</a:t>
            </a:r>
            <a:r>
              <a:rPr lang="en-US" altLang="ko-KR" sz="1400" dirty="0" smtClean="0">
                <a:latin typeface="+mj-ea"/>
                <a:ea typeface="+mj-ea"/>
              </a:rPr>
              <a:t>&gt;:</a:t>
            </a:r>
            <a:r>
              <a:rPr lang="ko-KR" altLang="en-US" sz="1400" dirty="0" smtClean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확산 </a:t>
            </a:r>
            <a:r>
              <a:rPr lang="ko-KR" altLang="en-US" sz="1400" dirty="0" smtClean="0">
                <a:latin typeface="+mj-ea"/>
                <a:ea typeface="+mj-ea"/>
              </a:rPr>
              <a:t>모델 소개</a:t>
            </a:r>
            <a:r>
              <a:rPr lang="en-US" altLang="ko-KR" sz="1400" dirty="0" smtClean="0">
                <a:latin typeface="+mj-ea"/>
                <a:ea typeface="+mj-ea"/>
              </a:rPr>
              <a:t>, </a:t>
            </a:r>
            <a:r>
              <a:rPr lang="en-US" altLang="ko-KR" sz="1400" dirty="0">
                <a:latin typeface="+mj-ea"/>
                <a:ea typeface="+mj-ea"/>
              </a:rPr>
              <a:t>DDPM </a:t>
            </a:r>
            <a:r>
              <a:rPr lang="ko-KR" altLang="en-US" sz="1400" dirty="0">
                <a:latin typeface="+mj-ea"/>
                <a:ea typeface="+mj-ea"/>
              </a:rPr>
              <a:t>구현</a:t>
            </a:r>
            <a:endParaRPr lang="en-US" altLang="ko-KR" sz="1400" dirty="0">
              <a:latin typeface="+mj-ea"/>
              <a:ea typeface="+mj-ea"/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altLang="ko-KR" sz="1400" dirty="0">
                <a:latin typeface="+mj-ea"/>
                <a:ea typeface="+mj-ea"/>
              </a:rPr>
              <a:t>&lt;19</a:t>
            </a:r>
            <a:r>
              <a:rPr lang="ko-KR" altLang="en-US" sz="1400" dirty="0">
                <a:latin typeface="+mj-ea"/>
                <a:ea typeface="+mj-ea"/>
              </a:rPr>
              <a:t>장 대규모 </a:t>
            </a:r>
            <a:r>
              <a:rPr lang="ko-KR" altLang="en-US" sz="1400" dirty="0" err="1">
                <a:latin typeface="+mj-ea"/>
                <a:ea typeface="+mj-ea"/>
              </a:rPr>
              <a:t>텐서플로</a:t>
            </a:r>
            <a:r>
              <a:rPr lang="ko-KR" altLang="en-US" sz="1400" dirty="0">
                <a:latin typeface="+mj-ea"/>
                <a:ea typeface="+mj-ea"/>
              </a:rPr>
              <a:t> 모델 훈련과 배포</a:t>
            </a:r>
            <a:r>
              <a:rPr lang="en-US" altLang="ko-KR" sz="1400" dirty="0" smtClean="0">
                <a:latin typeface="+mj-ea"/>
                <a:ea typeface="+mj-ea"/>
              </a:rPr>
              <a:t>&gt;:</a:t>
            </a:r>
            <a:r>
              <a:rPr lang="ko-KR" altLang="en-US" sz="1400" dirty="0" smtClean="0">
                <a:latin typeface="+mj-ea"/>
                <a:ea typeface="+mj-ea"/>
              </a:rPr>
              <a:t> </a:t>
            </a:r>
            <a:r>
              <a:rPr lang="ko-KR" altLang="en-US" sz="1400" dirty="0" err="1">
                <a:latin typeface="+mj-ea"/>
                <a:ea typeface="+mj-ea"/>
              </a:rPr>
              <a:t>구글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ko-KR" altLang="en-US" sz="1400" dirty="0" err="1">
                <a:latin typeface="+mj-ea"/>
                <a:ea typeface="+mj-ea"/>
              </a:rPr>
              <a:t>클라우드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>
                <a:latin typeface="+mj-ea"/>
                <a:ea typeface="+mj-ea"/>
              </a:rPr>
              <a:t>AI </a:t>
            </a:r>
            <a:r>
              <a:rPr lang="ko-KR" altLang="en-US" sz="1400" dirty="0">
                <a:latin typeface="+mj-ea"/>
                <a:ea typeface="+mj-ea"/>
              </a:rPr>
              <a:t>플랫폼에서 </a:t>
            </a:r>
            <a:r>
              <a:rPr lang="ko-KR" altLang="en-US" sz="1400" dirty="0" err="1">
                <a:latin typeface="+mj-ea"/>
                <a:ea typeface="+mj-ea"/>
              </a:rPr>
              <a:t>구글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ko-KR" altLang="en-US" sz="1400" dirty="0" err="1">
                <a:latin typeface="+mj-ea"/>
                <a:ea typeface="+mj-ea"/>
              </a:rPr>
              <a:t>버텍스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atin typeface="+mj-ea"/>
                <a:ea typeface="+mj-ea"/>
              </a:rPr>
              <a:t>AI</a:t>
            </a:r>
            <a:r>
              <a:rPr lang="ko-KR" altLang="en-US" sz="1400" dirty="0">
                <a:latin typeface="+mj-ea"/>
                <a:ea typeface="+mj-ea"/>
              </a:rPr>
              <a:t>로 </a:t>
            </a:r>
            <a:r>
              <a:rPr lang="ko-KR" altLang="en-US" sz="1400" dirty="0" err="1" smtClean="0">
                <a:latin typeface="+mj-ea"/>
                <a:ea typeface="+mj-ea"/>
              </a:rPr>
              <a:t>마이그레이션</a:t>
            </a:r>
            <a:r>
              <a:rPr lang="en-US" altLang="ko-KR" sz="1400" dirty="0" smtClean="0">
                <a:latin typeface="+mj-ea"/>
                <a:ea typeface="+mj-ea"/>
              </a:rPr>
              <a:t>,</a:t>
            </a:r>
            <a:r>
              <a:rPr lang="ko-KR" altLang="en-US" sz="1400" dirty="0" smtClean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대규모 </a:t>
            </a:r>
            <a:r>
              <a:rPr lang="ko-KR" altLang="en-US" sz="1400" dirty="0" err="1">
                <a:latin typeface="+mj-ea"/>
                <a:ea typeface="+mj-ea"/>
              </a:rPr>
              <a:t>하이퍼파라미터</a:t>
            </a:r>
            <a:r>
              <a:rPr lang="ko-KR" altLang="en-US" sz="1400" dirty="0">
                <a:latin typeface="+mj-ea"/>
                <a:ea typeface="+mj-ea"/>
              </a:rPr>
              <a:t> 검색을 위한 분산 </a:t>
            </a:r>
            <a:r>
              <a:rPr lang="ko-KR" altLang="en-US" sz="1400" dirty="0" err="1">
                <a:latin typeface="+mj-ea"/>
                <a:ea typeface="+mj-ea"/>
              </a:rPr>
              <a:t>케라스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ko-KR" altLang="en-US" sz="1400" dirty="0" smtClean="0">
                <a:latin typeface="+mj-ea"/>
                <a:ea typeface="+mj-ea"/>
              </a:rPr>
              <a:t>튜너</a:t>
            </a:r>
            <a:r>
              <a:rPr lang="en-US" altLang="ko-KR" sz="1400" dirty="0" smtClean="0">
                <a:latin typeface="+mj-ea"/>
                <a:ea typeface="+mj-ea"/>
              </a:rPr>
              <a:t>,</a:t>
            </a:r>
            <a:r>
              <a:rPr lang="ko-KR" altLang="en-US" sz="1400" dirty="0" smtClean="0">
                <a:latin typeface="+mj-ea"/>
                <a:ea typeface="+mj-ea"/>
              </a:rPr>
              <a:t> </a:t>
            </a:r>
            <a:r>
              <a:rPr lang="en-US" altLang="ko-KR" sz="1400" dirty="0">
                <a:latin typeface="+mj-ea"/>
                <a:ea typeface="+mj-ea"/>
              </a:rPr>
              <a:t>TensorFlow.js </a:t>
            </a:r>
            <a:r>
              <a:rPr lang="ko-KR" altLang="en-US" sz="1400" dirty="0">
                <a:latin typeface="+mj-ea"/>
                <a:ea typeface="+mj-ea"/>
              </a:rPr>
              <a:t>코드</a:t>
            </a:r>
            <a:endParaRPr lang="en-US" altLang="ko-KR" sz="1400" dirty="0">
              <a:latin typeface="+mj-ea"/>
              <a:ea typeface="+mj-ea"/>
            </a:endParaRP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altLang="ko-KR" sz="1400" dirty="0" err="1">
                <a:latin typeface="+mj-ea"/>
                <a:ea typeface="+mj-ea"/>
              </a:rPr>
              <a:t>PipeDream</a:t>
            </a:r>
            <a:r>
              <a:rPr lang="ko-KR" altLang="en-US" sz="1400" dirty="0">
                <a:latin typeface="+mj-ea"/>
                <a:ea typeface="+mj-ea"/>
              </a:rPr>
              <a:t>과 </a:t>
            </a:r>
            <a:r>
              <a:rPr lang="en-US" altLang="ko-KR" sz="1400" dirty="0">
                <a:latin typeface="+mj-ea"/>
                <a:ea typeface="+mj-ea"/>
              </a:rPr>
              <a:t>Pathways</a:t>
            </a:r>
            <a:r>
              <a:rPr lang="ko-KR" altLang="en-US" sz="1400" dirty="0">
                <a:latin typeface="+mj-ea"/>
                <a:ea typeface="+mj-ea"/>
              </a:rPr>
              <a:t>를 비롯한 추가적인 분산 훈련 기법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89D098F-DE99-07BB-6D77-D9A1988B7F66}"/>
              </a:ext>
            </a:extLst>
          </p:cNvPr>
          <p:cNvSpPr txBox="1"/>
          <p:nvPr/>
        </p:nvSpPr>
        <p:spPr>
          <a:xfrm>
            <a:off x="1110064" y="5909038"/>
            <a:ext cx="610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[</a:t>
            </a:r>
            <a:r>
              <a:rPr lang="ko-KR" altLang="en-US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참조</a:t>
            </a:r>
            <a:r>
              <a:rPr lang="en-US" altLang="ko-KR" sz="1400">
                <a:solidFill>
                  <a:schemeClr val="accent4">
                    <a:lumMod val="50000"/>
                  </a:schemeClr>
                </a:solidFill>
                <a:latin typeface="+mn-ea"/>
              </a:rPr>
              <a:t>] https://homl.info/changes3</a:t>
            </a:r>
            <a:endParaRPr lang="ko-KR" altLang="en-US" sz="140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2835451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14.5</a:t>
            </a:r>
            <a:r>
              <a:rPr lang="ko-KR" altLang="en-US" dirty="0" smtClean="0"/>
              <a:t> </a:t>
            </a:r>
            <a:r>
              <a:rPr lang="en-US" altLang="ko-KR" dirty="0"/>
              <a:t>CNN </a:t>
            </a:r>
            <a:r>
              <a:rPr lang="ko-KR" altLang="en-US" dirty="0"/>
              <a:t>구조</a:t>
            </a:r>
            <a:r>
              <a:rPr lang="en-US" altLang="ko-KR" dirty="0"/>
              <a:t>(2)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lvl="1"/>
            <a:r>
              <a:rPr lang="ko-KR" altLang="en-US"/>
              <a:t>패션 </a:t>
            </a:r>
            <a:r>
              <a:rPr lang="en-US" altLang="ko-KR"/>
              <a:t>MNIST </a:t>
            </a:r>
            <a:r>
              <a:rPr lang="ko-KR" altLang="en-US"/>
              <a:t>데이터셋 문제를 해결하기 위한 기본적인 </a:t>
            </a:r>
            <a:r>
              <a:rPr lang="en-US" altLang="ko-KR"/>
              <a:t>CNN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69BFB9C2-1A67-F185-C242-8EBE4A70A353}"/>
              </a:ext>
            </a:extLst>
          </p:cNvPr>
          <p:cNvGrpSpPr/>
          <p:nvPr/>
        </p:nvGrpSpPr>
        <p:grpSpPr>
          <a:xfrm>
            <a:off x="1523999" y="1209884"/>
            <a:ext cx="7096217" cy="5132831"/>
            <a:chOff x="2119312" y="1420196"/>
            <a:chExt cx="7953375" cy="6134100"/>
          </a:xfrm>
        </p:grpSpPr>
        <p:pic>
          <p:nvPicPr>
            <p:cNvPr id="5" name="그림 4">
              <a:extLst>
                <a:ext uri="{FF2B5EF4-FFF2-40B4-BE49-F238E27FC236}">
                  <a16:creationId xmlns="" xmlns:a16="http://schemas.microsoft.com/office/drawing/2014/main" id="{755A1B98-900F-C636-6C27-EC4BC9EB3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19312" y="1420196"/>
              <a:ext cx="7953375" cy="124777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="" xmlns:a16="http://schemas.microsoft.com/office/drawing/2014/main" id="{E35220A2-844B-F000-5B37-7D57BCD59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3600" y="2667971"/>
              <a:ext cx="7924800" cy="4886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3180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14.5</a:t>
            </a:r>
            <a:r>
              <a:rPr lang="ko-KR" altLang="en-US" dirty="0" smtClean="0"/>
              <a:t> </a:t>
            </a:r>
            <a:r>
              <a:rPr lang="en-US" altLang="ko-KR" dirty="0"/>
              <a:t>CNN </a:t>
            </a:r>
            <a:r>
              <a:rPr lang="ko-KR" altLang="en-US" dirty="0"/>
              <a:t>구조</a:t>
            </a:r>
            <a:r>
              <a:rPr lang="en-US" altLang="ko-KR" dirty="0"/>
              <a:t>(3)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>
                <a:solidFill>
                  <a:srgbClr val="FF0000"/>
                </a:solidFill>
              </a:rPr>
              <a:t>14.5.1 LeNet-5</a:t>
            </a:r>
          </a:p>
          <a:p>
            <a:pPr lvl="1"/>
            <a:r>
              <a:rPr lang="en-US" altLang="ko-KR"/>
              <a:t>LeNet-5 </a:t>
            </a:r>
            <a:r>
              <a:rPr lang="ko-KR" altLang="en-US"/>
              <a:t>구조는 </a:t>
            </a:r>
            <a:r>
              <a:rPr lang="en-US" altLang="ko-KR"/>
              <a:t>1998</a:t>
            </a:r>
            <a:r>
              <a:rPr lang="ko-KR" altLang="en-US"/>
              <a:t>년에 얀 르쿤이 만들었으며 손글씨 숫자 인식</a:t>
            </a:r>
            <a:r>
              <a:rPr lang="en-US" altLang="ko-KR"/>
              <a:t>(MNIST)</a:t>
            </a:r>
            <a:r>
              <a:rPr lang="ko-KR" altLang="en-US"/>
              <a:t>에 널리 사용</a:t>
            </a:r>
            <a:endParaRPr lang="en-US" altLang="ko-KR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431DA62-24EC-D1DD-50EE-2AFB44CB8D88}"/>
              </a:ext>
            </a:extLst>
          </p:cNvPr>
          <p:cNvSpPr txBox="1"/>
          <p:nvPr/>
        </p:nvSpPr>
        <p:spPr>
          <a:xfrm>
            <a:off x="1452980" y="1825554"/>
            <a:ext cx="27372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latin typeface="+mn-ea"/>
              </a:rPr>
              <a:t>표 </a:t>
            </a:r>
            <a:r>
              <a:rPr lang="en-US" altLang="ko-KR" sz="1400" b="1" dirty="0" smtClean="0">
                <a:latin typeface="+mn-ea"/>
              </a:rPr>
              <a:t>14-1 </a:t>
            </a:r>
            <a:r>
              <a:rPr lang="en-US" altLang="ko-KR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LeNet-5 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구조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D832600E-01A1-8F4E-B8B5-0F8234255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169031"/>
            <a:ext cx="799147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059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14.5</a:t>
            </a:r>
            <a:r>
              <a:rPr lang="ko-KR" altLang="en-US" dirty="0" smtClean="0"/>
              <a:t> </a:t>
            </a:r>
            <a:r>
              <a:rPr lang="en-US" altLang="ko-KR" dirty="0"/>
              <a:t>CNN </a:t>
            </a:r>
            <a:r>
              <a:rPr lang="ko-KR" altLang="en-US" dirty="0"/>
              <a:t>구조</a:t>
            </a:r>
            <a:r>
              <a:rPr lang="en-US" altLang="ko-KR" dirty="0"/>
              <a:t>(4)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>
                <a:solidFill>
                  <a:srgbClr val="FF0000"/>
                </a:solidFill>
              </a:rPr>
              <a:t>14.5.2 AlexNet</a:t>
            </a:r>
          </a:p>
          <a:p>
            <a:pPr lvl="1"/>
            <a:r>
              <a:rPr lang="en-US" altLang="ko-KR"/>
              <a:t>AlexNet CNN </a:t>
            </a:r>
            <a:r>
              <a:rPr lang="ko-KR" altLang="en-US"/>
              <a:t>구조는 </a:t>
            </a:r>
            <a:r>
              <a:rPr lang="en-US" altLang="ko-KR"/>
              <a:t>2012</a:t>
            </a:r>
            <a:r>
              <a:rPr lang="ko-KR" altLang="en-US"/>
              <a:t>년 이미지넷 대회에서 큰 차이로 우승</a:t>
            </a:r>
            <a:endParaRPr lang="en-US" altLang="ko-KR"/>
          </a:p>
          <a:p>
            <a:pPr lvl="2"/>
            <a:r>
              <a:rPr lang="ko-KR" altLang="en-US"/>
              <a:t>이 구조는 더 크고 깊을 뿐 </a:t>
            </a:r>
            <a:r>
              <a:rPr lang="en-US" altLang="ko-KR"/>
              <a:t>LeNet-5</a:t>
            </a:r>
            <a:r>
              <a:rPr lang="ko-KR" altLang="en-US"/>
              <a:t>와 비슷하며</a:t>
            </a:r>
            <a:r>
              <a:rPr lang="en-US" altLang="ko-KR"/>
              <a:t>, </a:t>
            </a:r>
            <a:r>
              <a:rPr lang="ko-KR" altLang="en-US"/>
              <a:t>처음으로 합성곱 층 위에 풀링층을 쌓지 않고 바로 합성곱 층끼리 쌓음</a:t>
            </a:r>
            <a:endParaRPr lang="en-US" altLang="ko-KR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30E3102-39BC-13A6-7FA1-46A2D81779E8}"/>
              </a:ext>
            </a:extLst>
          </p:cNvPr>
          <p:cNvSpPr txBox="1"/>
          <p:nvPr/>
        </p:nvSpPr>
        <p:spPr>
          <a:xfrm>
            <a:off x="1452980" y="1923207"/>
            <a:ext cx="27372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latin typeface="+mn-ea"/>
              </a:rPr>
              <a:t>표 </a:t>
            </a:r>
            <a:r>
              <a:rPr lang="en-US" altLang="ko-KR" sz="1400" b="1" dirty="0" smtClean="0">
                <a:latin typeface="+mn-ea"/>
              </a:rPr>
              <a:t>14-1 </a:t>
            </a:r>
            <a:r>
              <a:rPr lang="en-US" altLang="ko-KR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LeNet-5 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구조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0B7CD539-7A98-B443-8E67-71CD0C185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201740"/>
            <a:ext cx="791527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15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14.5</a:t>
            </a:r>
            <a:r>
              <a:rPr lang="ko-KR" altLang="en-US" dirty="0" smtClean="0"/>
              <a:t> </a:t>
            </a:r>
            <a:r>
              <a:rPr lang="en-US" altLang="ko-KR" dirty="0"/>
              <a:t>CNN </a:t>
            </a:r>
            <a:r>
              <a:rPr lang="ko-KR" altLang="en-US" dirty="0"/>
              <a:t>구조</a:t>
            </a:r>
            <a:r>
              <a:rPr lang="en-US" altLang="ko-KR" dirty="0"/>
              <a:t>(5)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>
                <a:solidFill>
                  <a:srgbClr val="FF0000"/>
                </a:solidFill>
              </a:rPr>
              <a:t>14.5.2 AlexNet</a:t>
            </a:r>
          </a:p>
          <a:p>
            <a:pPr lvl="1"/>
            <a:r>
              <a:rPr lang="en-US" altLang="ko-KR"/>
              <a:t>AlexNet CNN </a:t>
            </a:r>
            <a:r>
              <a:rPr lang="ko-KR" altLang="en-US"/>
              <a:t>구조의 특징</a:t>
            </a:r>
            <a:endParaRPr lang="en-US" altLang="ko-KR"/>
          </a:p>
          <a:p>
            <a:pPr lvl="2"/>
            <a:r>
              <a:rPr lang="ko-KR" altLang="en-US"/>
              <a:t>과대적합을 줄이기 위해 두 가지 규제 기법을 사용</a:t>
            </a:r>
            <a:endParaRPr lang="en-US" altLang="ko-KR"/>
          </a:p>
          <a:p>
            <a:pPr marL="1714500" lvl="3" indent="-342900">
              <a:buFont typeface="+mj-lt"/>
              <a:buAutoNum type="arabicParenR"/>
            </a:pPr>
            <a:r>
              <a:rPr lang="ko-KR" altLang="en-US"/>
              <a:t>훈련하는 동안 </a:t>
            </a:r>
            <a:r>
              <a:rPr lang="en-US" altLang="ko-KR"/>
              <a:t>F9</a:t>
            </a:r>
            <a:r>
              <a:rPr lang="ko-KR" altLang="en-US"/>
              <a:t>과 </a:t>
            </a:r>
            <a:r>
              <a:rPr lang="en-US" altLang="ko-KR"/>
              <a:t>F10</a:t>
            </a:r>
            <a:r>
              <a:rPr lang="ko-KR" altLang="en-US"/>
              <a:t>의 출력에 </a:t>
            </a:r>
            <a:r>
              <a:rPr lang="en-US" altLang="ko-KR"/>
              <a:t>(11</a:t>
            </a:r>
            <a:r>
              <a:rPr lang="ko-KR" altLang="en-US"/>
              <a:t>장에서 소개한</a:t>
            </a:r>
            <a:r>
              <a:rPr lang="en-US" altLang="ko-KR"/>
              <a:t>) </a:t>
            </a:r>
            <a:r>
              <a:rPr lang="ko-KR" altLang="en-US"/>
              <a:t>드롭아웃을 </a:t>
            </a:r>
            <a:r>
              <a:rPr lang="en-US" altLang="ko-KR"/>
              <a:t>50% </a:t>
            </a:r>
            <a:r>
              <a:rPr lang="ko-KR" altLang="en-US"/>
              <a:t>비율로 적용</a:t>
            </a:r>
            <a:endParaRPr lang="en-US" altLang="ko-KR"/>
          </a:p>
          <a:p>
            <a:pPr marL="1714500" lvl="3" indent="-342900">
              <a:buFont typeface="+mj-lt"/>
              <a:buAutoNum type="arabicParenR"/>
            </a:pPr>
            <a:r>
              <a:rPr lang="ko-KR" altLang="en-US"/>
              <a:t>훈련 이미지를 랜덤하게 여러 간격으로 이동하거나 수평으로 뒤집고 조명을 바꾸는 식으로 데이터 증식</a:t>
            </a:r>
            <a:r>
              <a:rPr lang="en-US" altLang="ko-KR"/>
              <a:t>(data augmentation)</a:t>
            </a:r>
            <a:r>
              <a:rPr lang="ko-KR" altLang="en-US"/>
              <a:t>을 수행</a:t>
            </a:r>
            <a:endParaRPr lang="en-US" altLang="ko-KR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780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14.5</a:t>
            </a:r>
            <a:r>
              <a:rPr lang="ko-KR" altLang="en-US" dirty="0" smtClean="0"/>
              <a:t> </a:t>
            </a:r>
            <a:r>
              <a:rPr lang="en-US" altLang="ko-KR" dirty="0"/>
              <a:t>CNN </a:t>
            </a:r>
            <a:r>
              <a:rPr lang="ko-KR" altLang="en-US" dirty="0"/>
              <a:t>구조</a:t>
            </a:r>
            <a:r>
              <a:rPr lang="en-US" altLang="ko-KR" dirty="0"/>
              <a:t>(6)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데이터 증식은 진짜 같은 훈련 샘플을 인공적으로 생성하여 훈련 세트의 크기를 늘림</a:t>
            </a:r>
            <a:endParaRPr lang="en-US" altLang="ko-KR"/>
          </a:p>
          <a:p>
            <a:pPr lvl="2"/>
            <a:r>
              <a:rPr lang="ko-KR" altLang="en-US"/>
              <a:t>과대적합을 줄이므로 규제 기법으로 사용</a:t>
            </a:r>
            <a:endParaRPr lang="en-US" altLang="ko-KR"/>
          </a:p>
          <a:p>
            <a:pPr lvl="1"/>
            <a:r>
              <a:rPr lang="en-US" altLang="ko-KR"/>
              <a:t>SMOTE(synthetic minority oversampling technique)</a:t>
            </a:r>
          </a:p>
          <a:p>
            <a:pPr lvl="2"/>
            <a:r>
              <a:rPr lang="ko-KR" altLang="en-US"/>
              <a:t>데이터 증식은 불균형한 데이터셋을 다룰 때도 유용</a:t>
            </a:r>
            <a:endParaRPr lang="en-US" altLang="ko-KR"/>
          </a:p>
          <a:p>
            <a:pPr lvl="2"/>
            <a:r>
              <a:rPr lang="ko-KR" altLang="en-US"/>
              <a:t>이를 사용해 클래스 빈도가 적은 샘플을 늘릴 수 있음</a:t>
            </a:r>
            <a:endParaRPr lang="en-US" altLang="ko-KR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7833A88F-315A-269D-AF93-078770719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420" y="3277213"/>
            <a:ext cx="4588260" cy="26885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F425512-57EA-80B2-E8FB-3DC8583DEC3C}"/>
              </a:ext>
            </a:extLst>
          </p:cNvPr>
          <p:cNvSpPr txBox="1"/>
          <p:nvPr/>
        </p:nvSpPr>
        <p:spPr>
          <a:xfrm>
            <a:off x="3128632" y="6079861"/>
            <a:ext cx="610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+mn-ea"/>
              </a:rPr>
              <a:t>그림 </a:t>
            </a:r>
            <a:r>
              <a:rPr lang="en-US" altLang="ko-KR" sz="1400" b="1" dirty="0" smtClean="0">
                <a:latin typeface="+mn-ea"/>
              </a:rPr>
              <a:t>14-13 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기존 데이터에서 새로운 훈련 샘플 생성하기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D420612F-2AB9-5284-FB97-FEBA84818602}"/>
              </a:ext>
            </a:extLst>
          </p:cNvPr>
          <p:cNvSpPr/>
          <p:nvPr/>
        </p:nvSpPr>
        <p:spPr>
          <a:xfrm>
            <a:off x="482154" y="997678"/>
            <a:ext cx="10659322" cy="547463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FFE7588-86D4-626A-727A-5A26A0D7A0ED}"/>
              </a:ext>
            </a:extLst>
          </p:cNvPr>
          <p:cNvSpPr txBox="1"/>
          <p:nvPr/>
        </p:nvSpPr>
        <p:spPr>
          <a:xfrm>
            <a:off x="1082545" y="1067979"/>
            <a:ext cx="155191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lvl="1" algn="ctr">
              <a:buNone/>
            </a:pPr>
            <a:r>
              <a:rPr lang="ko-KR" altLang="en-US" b="1" dirty="0"/>
              <a:t>데이터 증식</a:t>
            </a:r>
            <a:endParaRPr lang="en-US" altLang="ko-KR" b="1" dirty="0"/>
          </a:p>
        </p:txBody>
      </p:sp>
      <p:sp>
        <p:nvSpPr>
          <p:cNvPr id="6" name="자유형: 도형 5">
            <a:extLst>
              <a:ext uri="{FF2B5EF4-FFF2-40B4-BE49-F238E27FC236}">
                <a16:creationId xmlns="" xmlns:a16="http://schemas.microsoft.com/office/drawing/2014/main" id="{1B2202F6-E78E-741F-8F39-3172B913EF9D}"/>
              </a:ext>
            </a:extLst>
          </p:cNvPr>
          <p:cNvSpPr/>
          <p:nvPr/>
        </p:nvSpPr>
        <p:spPr>
          <a:xfrm>
            <a:off x="658812" y="999672"/>
            <a:ext cx="277760" cy="436744"/>
          </a:xfrm>
          <a:custGeom>
            <a:avLst/>
            <a:gdLst>
              <a:gd name="connsiteX0" fmla="*/ 0 w 603567"/>
              <a:gd name="connsiteY0" fmla="*/ 0 h 960515"/>
              <a:gd name="connsiteX1" fmla="*/ 603567 w 603567"/>
              <a:gd name="connsiteY1" fmla="*/ 0 h 960515"/>
              <a:gd name="connsiteX2" fmla="*/ 603567 w 603567"/>
              <a:gd name="connsiteY2" fmla="*/ 960515 h 960515"/>
              <a:gd name="connsiteX3" fmla="*/ 301784 w 603567"/>
              <a:gd name="connsiteY3" fmla="*/ 529925 h 960515"/>
              <a:gd name="connsiteX4" fmla="*/ 0 w 603567"/>
              <a:gd name="connsiteY4" fmla="*/ 960515 h 96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567" h="960515">
                <a:moveTo>
                  <a:pt x="0" y="0"/>
                </a:moveTo>
                <a:lnTo>
                  <a:pt x="603567" y="0"/>
                </a:lnTo>
                <a:lnTo>
                  <a:pt x="603567" y="960515"/>
                </a:lnTo>
                <a:lnTo>
                  <a:pt x="301784" y="529925"/>
                </a:lnTo>
                <a:lnTo>
                  <a:pt x="0" y="960515"/>
                </a:lnTo>
                <a:close/>
              </a:path>
            </a:pathLst>
          </a:custGeom>
          <a:solidFill>
            <a:srgbClr val="ED7D3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5304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14.5</a:t>
            </a:r>
            <a:r>
              <a:rPr lang="ko-KR" altLang="en-US" dirty="0" smtClean="0"/>
              <a:t> </a:t>
            </a:r>
            <a:r>
              <a:rPr lang="en-US" altLang="ko-KR" dirty="0"/>
              <a:t>CNN </a:t>
            </a:r>
            <a:r>
              <a:rPr lang="ko-KR" altLang="en-US" dirty="0"/>
              <a:t>구조</a:t>
            </a:r>
            <a:r>
              <a:rPr lang="en-US" altLang="ko-KR" dirty="0"/>
              <a:t>(7)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lvl="1"/>
            <a:r>
              <a:rPr lang="en-US" altLang="ko-KR" dirty="0" err="1"/>
              <a:t>AlexNet</a:t>
            </a:r>
            <a:r>
              <a:rPr lang="ko-KR" altLang="en-US" dirty="0"/>
              <a:t>은 또 </a:t>
            </a:r>
            <a:r>
              <a:rPr lang="en-US" altLang="ko-KR" dirty="0"/>
              <a:t>C1</a:t>
            </a:r>
            <a:r>
              <a:rPr lang="ko-KR" altLang="en-US" dirty="0"/>
              <a:t>과 </a:t>
            </a:r>
            <a:r>
              <a:rPr lang="en-US" altLang="ko-KR" dirty="0"/>
              <a:t>C3 </a:t>
            </a:r>
            <a:r>
              <a:rPr lang="ko-KR" altLang="en-US" dirty="0"/>
              <a:t>층의 </a:t>
            </a:r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단계 후에 바로 </a:t>
            </a:r>
            <a:r>
              <a:rPr lang="en-US" altLang="ko-KR" dirty="0"/>
              <a:t>LRN(local response normalization)</a:t>
            </a:r>
            <a:r>
              <a:rPr lang="ko-KR" altLang="en-US" dirty="0"/>
              <a:t>이라 부르는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경쟁적인 정규화 단계를 사용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0FC59A5-C320-A70D-F1E2-3EEA21BAD1DD}"/>
              </a:ext>
            </a:extLst>
          </p:cNvPr>
          <p:cNvSpPr txBox="1"/>
          <p:nvPr/>
        </p:nvSpPr>
        <p:spPr>
          <a:xfrm>
            <a:off x="2193817" y="2128892"/>
            <a:ext cx="13671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/>
              <a:t>식 </a:t>
            </a:r>
            <a:r>
              <a:rPr lang="en-US" altLang="ko-KR" sz="1400" b="1" dirty="0" smtClean="0"/>
              <a:t>14-2 </a:t>
            </a:r>
            <a:r>
              <a:rPr lang="en-US" altLang="ko-KR" sz="1400" b="1" dirty="0">
                <a:solidFill>
                  <a:schemeClr val="accent5">
                    <a:lumMod val="50000"/>
                  </a:schemeClr>
                </a:solidFill>
              </a:rPr>
              <a:t>LRN</a:t>
            </a:r>
            <a:endParaRPr lang="ko-KR" altLang="en-US" sz="1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6FF1C955-0D16-4DB4-FB47-D0F1F767A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587" y="1945246"/>
            <a:ext cx="5934075" cy="1343025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="" xmlns:a16="http://schemas.microsoft.com/office/drawing/2014/main" id="{87861E20-A466-B1CD-F113-EAA54B353846}"/>
              </a:ext>
            </a:extLst>
          </p:cNvPr>
          <p:cNvSpPr/>
          <p:nvPr/>
        </p:nvSpPr>
        <p:spPr>
          <a:xfrm>
            <a:off x="1917576" y="1860936"/>
            <a:ext cx="7803472" cy="1427335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AEFA073-13FE-FD32-0455-41BE7D4640DE}"/>
              </a:ext>
            </a:extLst>
          </p:cNvPr>
          <p:cNvSpPr txBox="1"/>
          <p:nvPr/>
        </p:nvSpPr>
        <p:spPr>
          <a:xfrm>
            <a:off x="2193817" y="3556227"/>
            <a:ext cx="8255200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b</a:t>
            </a:r>
            <a:r>
              <a:rPr lang="en-US" altLang="ko-KR" sz="1400" baseline="-250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i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는 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i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특성 </a:t>
            </a:r>
            <a:r>
              <a:rPr lang="ko-KR" altLang="en-US" sz="1400" dirty="0" err="1">
                <a:solidFill>
                  <a:schemeClr val="accent4">
                    <a:lumMod val="50000"/>
                  </a:schemeClr>
                </a:solidFill>
                <a:latin typeface="+mn-ea"/>
              </a:rPr>
              <a:t>맵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, u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행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, v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열에 위치한 뉴런의 정규화된 출력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/>
            </a:r>
            <a:br>
              <a:rPr lang="en-US" altLang="ko-KR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</a:b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이 식에서는 현재의 행과 열에 위치한 뉴런만 고려하므로 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u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와 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v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는 없음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  <a:latin typeface="+mn-ea"/>
              </a:rPr>
              <a:t>a</a:t>
            </a:r>
            <a:r>
              <a:rPr lang="en-US" altLang="ko-KR" sz="1400" baseline="-25000" dirty="0" err="1">
                <a:solidFill>
                  <a:schemeClr val="accent4">
                    <a:lumMod val="50000"/>
                  </a:schemeClr>
                </a:solidFill>
                <a:latin typeface="+mn-ea"/>
              </a:rPr>
              <a:t>i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는 </a:t>
            </a: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  <a:latin typeface="+mn-ea"/>
              </a:rPr>
              <a:t>ReLU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단계를 지나고 정규화 단계는 거치기 전인 뉴런의 활성화 값</a:t>
            </a:r>
            <a:endParaRPr lang="en-US" altLang="ko-KR" sz="1400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k, α, β, r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은 </a:t>
            </a:r>
            <a:r>
              <a:rPr lang="ko-KR" altLang="en-US" sz="1400" dirty="0" err="1">
                <a:solidFill>
                  <a:schemeClr val="accent4">
                    <a:lumMod val="50000"/>
                  </a:schemeClr>
                </a:solidFill>
                <a:latin typeface="+mn-ea"/>
              </a:rPr>
              <a:t>하이퍼파라미터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(k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는 편향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, r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은 깊이 반경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)depth radius))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accent4">
                    <a:lumMod val="50000"/>
                  </a:schemeClr>
                </a:solidFill>
                <a:latin typeface="+mn-ea"/>
              </a:rPr>
              <a:t>f</a:t>
            </a:r>
            <a:r>
              <a:rPr lang="en-US" altLang="ko-KR" sz="1400" baseline="-25000" dirty="0" err="1">
                <a:solidFill>
                  <a:schemeClr val="accent4">
                    <a:lumMod val="50000"/>
                  </a:schemeClr>
                </a:solidFill>
                <a:latin typeface="+mn-ea"/>
              </a:rPr>
              <a:t>n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은 특성 </a:t>
            </a:r>
            <a:r>
              <a:rPr lang="ko-KR" altLang="en-US" sz="1400" dirty="0" err="1">
                <a:solidFill>
                  <a:schemeClr val="accent4">
                    <a:lumMod val="50000"/>
                  </a:schemeClr>
                </a:solidFill>
                <a:latin typeface="+mn-ea"/>
              </a:rPr>
              <a:t>맵의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 수</a:t>
            </a:r>
          </a:p>
        </p:txBody>
      </p:sp>
    </p:spTree>
    <p:extLst>
      <p:ext uri="{BB962C8B-B14F-4D97-AF65-F5344CB8AC3E}">
        <p14:creationId xmlns:p14="http://schemas.microsoft.com/office/powerpoint/2010/main" val="11032860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14.5</a:t>
            </a:r>
            <a:r>
              <a:rPr lang="ko-KR" altLang="en-US" dirty="0" smtClean="0"/>
              <a:t> </a:t>
            </a:r>
            <a:r>
              <a:rPr lang="en-US" altLang="ko-KR" dirty="0"/>
              <a:t>CNN </a:t>
            </a:r>
            <a:r>
              <a:rPr lang="ko-KR" altLang="en-US" dirty="0"/>
              <a:t>구조</a:t>
            </a:r>
            <a:r>
              <a:rPr lang="en-US" altLang="ko-KR" dirty="0"/>
              <a:t>(8)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14.5.3 </a:t>
            </a:r>
            <a:r>
              <a:rPr lang="en-US" altLang="ko-KR" b="1" dirty="0" err="1">
                <a:solidFill>
                  <a:srgbClr val="FF0000"/>
                </a:solidFill>
              </a:rPr>
              <a:t>GoogLeNet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/>
            <a:r>
              <a:rPr lang="en-US" altLang="ko-KR" dirty="0" err="1"/>
              <a:t>GoogLeNet</a:t>
            </a:r>
            <a:r>
              <a:rPr lang="en-US" altLang="ko-KR" dirty="0"/>
              <a:t> </a:t>
            </a:r>
            <a:r>
              <a:rPr lang="ko-KR" altLang="en-US" dirty="0" smtClean="0"/>
              <a:t>구조는 </a:t>
            </a:r>
            <a:r>
              <a:rPr lang="en-US" altLang="ko-KR" dirty="0"/>
              <a:t>ILSVRC 2014 </a:t>
            </a:r>
            <a:r>
              <a:rPr lang="ko-KR" altLang="en-US" dirty="0"/>
              <a:t>대회에서 톱</a:t>
            </a:r>
            <a:r>
              <a:rPr lang="en-US" altLang="ko-KR" dirty="0"/>
              <a:t>-5 </a:t>
            </a:r>
            <a:r>
              <a:rPr lang="ko-KR" altLang="en-US" dirty="0" err="1"/>
              <a:t>오류율을</a:t>
            </a:r>
            <a:r>
              <a:rPr lang="ko-KR" altLang="en-US" dirty="0"/>
              <a:t> </a:t>
            </a:r>
            <a:r>
              <a:rPr lang="en-US" altLang="ko-KR" dirty="0"/>
              <a:t>7% </a:t>
            </a:r>
            <a:r>
              <a:rPr lang="ko-KR" altLang="en-US" dirty="0"/>
              <a:t>이하로 낮추었음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 err="1"/>
              <a:t>인셉션</a:t>
            </a:r>
            <a:r>
              <a:rPr lang="ko-KR" altLang="en-US" dirty="0"/>
              <a:t> 모듈</a:t>
            </a:r>
            <a:r>
              <a:rPr lang="en-US" altLang="ko-KR" dirty="0"/>
              <a:t>(inception module)</a:t>
            </a:r>
            <a:r>
              <a:rPr lang="ko-KR" altLang="en-US" dirty="0"/>
              <a:t>이라는 서브 네트워크를 가지고 있어서 </a:t>
            </a:r>
            <a:r>
              <a:rPr lang="en-US" altLang="ko-KR" dirty="0" err="1"/>
              <a:t>GoogLeNet</a:t>
            </a:r>
            <a:r>
              <a:rPr lang="ko-KR" altLang="en-US" dirty="0"/>
              <a:t>이 이전의 구조보다 훨씬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효과적으로 </a:t>
            </a:r>
            <a:r>
              <a:rPr lang="ko-KR" altLang="en-US" dirty="0" err="1"/>
              <a:t>파라미터를</a:t>
            </a:r>
            <a:r>
              <a:rPr lang="ko-KR" altLang="en-US" dirty="0"/>
              <a:t> 사용</a:t>
            </a:r>
            <a:endParaRPr lang="en-US" altLang="ko-KR" dirty="0"/>
          </a:p>
          <a:p>
            <a:pPr lvl="2"/>
            <a:r>
              <a:rPr lang="ko-KR" altLang="en-US" dirty="0"/>
              <a:t>실제로 </a:t>
            </a:r>
            <a:r>
              <a:rPr lang="en-US" altLang="ko-KR" dirty="0" err="1"/>
              <a:t>GoogLeNet</a:t>
            </a:r>
            <a:r>
              <a:rPr lang="ko-KR" altLang="en-US" dirty="0"/>
              <a:t>은 </a:t>
            </a:r>
            <a:r>
              <a:rPr lang="en-US" altLang="ko-KR" dirty="0" err="1"/>
              <a:t>AlexNet</a:t>
            </a:r>
            <a:r>
              <a:rPr lang="ko-KR" altLang="en-US" dirty="0"/>
              <a:t>보다 </a:t>
            </a:r>
            <a:r>
              <a:rPr lang="en-US" altLang="ko-KR" dirty="0"/>
              <a:t>10</a:t>
            </a:r>
            <a:r>
              <a:rPr lang="ko-KR" altLang="en-US" dirty="0"/>
              <a:t>배나 적은 </a:t>
            </a:r>
            <a:r>
              <a:rPr lang="ko-KR" altLang="en-US" dirty="0" err="1"/>
              <a:t>파라미터를</a:t>
            </a:r>
            <a:r>
              <a:rPr lang="ko-KR" altLang="en-US" dirty="0"/>
              <a:t> 가짐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EBF64E7-98BA-A5B6-FF38-85EBFF816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837" y="2499619"/>
            <a:ext cx="5648325" cy="3314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2143EB2-A3C8-E758-116E-D5DE62AD0AE9}"/>
              </a:ext>
            </a:extLst>
          </p:cNvPr>
          <p:cNvSpPr txBox="1"/>
          <p:nvPr/>
        </p:nvSpPr>
        <p:spPr>
          <a:xfrm>
            <a:off x="3042082" y="5906778"/>
            <a:ext cx="610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+mn-ea"/>
              </a:rPr>
              <a:t>그림 </a:t>
            </a:r>
            <a:r>
              <a:rPr lang="en-US" altLang="ko-KR" sz="1400" b="1" dirty="0" smtClean="0">
                <a:latin typeface="+mn-ea"/>
              </a:rPr>
              <a:t>14-14 </a:t>
            </a:r>
            <a:r>
              <a:rPr lang="ko-KR" altLang="en-US" sz="1400" b="1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인셉션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모듈</a:t>
            </a:r>
          </a:p>
        </p:txBody>
      </p:sp>
    </p:spTree>
    <p:extLst>
      <p:ext uri="{BB962C8B-B14F-4D97-AF65-F5344CB8AC3E}">
        <p14:creationId xmlns:p14="http://schemas.microsoft.com/office/powerpoint/2010/main" val="25754655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14.5</a:t>
            </a:r>
            <a:r>
              <a:rPr lang="ko-KR" altLang="en-US" dirty="0" smtClean="0"/>
              <a:t> </a:t>
            </a:r>
            <a:r>
              <a:rPr lang="en-US" altLang="ko-KR" dirty="0"/>
              <a:t>CNN </a:t>
            </a:r>
            <a:r>
              <a:rPr lang="ko-KR" altLang="en-US" dirty="0"/>
              <a:t>구조</a:t>
            </a:r>
            <a:r>
              <a:rPr lang="en-US" altLang="ko-KR" dirty="0"/>
              <a:t>(9)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lvl="1"/>
            <a:r>
              <a:rPr lang="ko-KR" altLang="en-US"/>
              <a:t>인셉션 모듈은 여러 크기의 복잡한 패턴이 담긴 특성 맵을 출력하는 </a:t>
            </a:r>
            <a:r>
              <a:rPr lang="en-US" altLang="ko-KR"/>
              <a:t>(</a:t>
            </a:r>
            <a:r>
              <a:rPr lang="ko-KR" altLang="en-US"/>
              <a:t>스테로이드 주사를 맞은</a:t>
            </a:r>
            <a:r>
              <a:rPr lang="en-US" altLang="ko-KR"/>
              <a:t>) </a:t>
            </a:r>
            <a:r>
              <a:rPr lang="ko-KR" altLang="en-US"/>
              <a:t>합성곱 층</a:t>
            </a:r>
            <a:endParaRPr lang="en-US" altLang="ko-KR"/>
          </a:p>
          <a:p>
            <a:pPr lvl="2"/>
            <a:r>
              <a:rPr lang="ko-KR" altLang="en-US"/>
              <a:t>공간상의 패턴을 잡을 수는 없지만 깊이 차원</a:t>
            </a:r>
            <a:r>
              <a:rPr lang="en-US" altLang="ko-KR"/>
              <a:t>(</a:t>
            </a:r>
            <a:r>
              <a:rPr lang="ko-KR" altLang="en-US"/>
              <a:t>채널</a:t>
            </a:r>
            <a:r>
              <a:rPr lang="en-US" altLang="ko-KR"/>
              <a:t>)</a:t>
            </a:r>
            <a:r>
              <a:rPr lang="ko-KR" altLang="en-US"/>
              <a:t>을 따라 놓인 패턴을 잡을 수 있음</a:t>
            </a:r>
            <a:endParaRPr lang="en-US" altLang="ko-KR"/>
          </a:p>
          <a:p>
            <a:pPr lvl="2"/>
            <a:r>
              <a:rPr lang="ko-KR" altLang="en-US"/>
              <a:t>입력보다 더 적은 특성 맵을 출력하므로 차원을 줄인다는 의미인 병목 층</a:t>
            </a:r>
            <a:r>
              <a:rPr lang="en-US" altLang="ko-KR"/>
              <a:t>(bottleneck layer)</a:t>
            </a:r>
            <a:r>
              <a:rPr lang="ko-KR" altLang="en-US"/>
              <a:t>의 역할을 담당</a:t>
            </a:r>
            <a:endParaRPr lang="en-US" altLang="ko-KR"/>
          </a:p>
          <a:p>
            <a:pPr lvl="3"/>
            <a:r>
              <a:rPr lang="ko-KR" altLang="en-US"/>
              <a:t>연산 비용과 파라미터 개수를 줄여 훈련 속도를 높이고 일반화 성능을 향상</a:t>
            </a:r>
            <a:endParaRPr lang="en-US" altLang="ko-KR"/>
          </a:p>
          <a:p>
            <a:pPr lvl="2"/>
            <a:r>
              <a:rPr lang="ko-KR" altLang="en-US"/>
              <a:t>합성곱 층의 쌍</a:t>
            </a:r>
            <a:r>
              <a:rPr lang="en-US" altLang="ko-KR"/>
              <a:t>([1×1, 3×3]</a:t>
            </a:r>
            <a:r>
              <a:rPr lang="ko-KR" altLang="en-US"/>
              <a:t>과 </a:t>
            </a:r>
            <a:r>
              <a:rPr lang="en-US" altLang="ko-KR"/>
              <a:t>[1×1, 5×5] )</a:t>
            </a:r>
            <a:r>
              <a:rPr lang="ko-KR" altLang="en-US"/>
              <a:t>이 더 복잡한 패턴을 감지할 수 있는 한 개의 강력한 합성곱 층처럼 작동</a:t>
            </a:r>
            <a:endParaRPr lang="en-US" altLang="ko-KR"/>
          </a:p>
          <a:p>
            <a:pPr lvl="3"/>
            <a:r>
              <a:rPr lang="ko-KR" altLang="en-US"/>
              <a:t>하나의 합성곱 층은 하나의 밀집 층으로 </a:t>
            </a:r>
            <a:r>
              <a:rPr lang="en-US" altLang="ko-KR"/>
              <a:t>(</a:t>
            </a:r>
            <a:r>
              <a:rPr lang="ko-KR" altLang="en-US"/>
              <a:t>각 위치에서 작은 수용장만 바라보면서</a:t>
            </a:r>
            <a:r>
              <a:rPr lang="en-US" altLang="ko-KR"/>
              <a:t>) </a:t>
            </a:r>
            <a:r>
              <a:rPr lang="ko-KR" altLang="en-US"/>
              <a:t>이미지를 훑는 것과 같고 </a:t>
            </a:r>
            <a:r>
              <a:rPr lang="en-US" altLang="ko-KR"/>
              <a:t/>
            </a:r>
            <a:br>
              <a:rPr lang="en-US" altLang="ko-KR"/>
            </a:br>
            <a:r>
              <a:rPr lang="ko-KR" altLang="en-US"/>
              <a:t>합성곱 층의 쌍은 두 개의 층을 가진 신경망으로 이미지를 훑는 것과 같음</a:t>
            </a:r>
            <a:endParaRPr lang="en-US" altLang="ko-KR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03565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14.5</a:t>
            </a:r>
            <a:r>
              <a:rPr lang="ko-KR" altLang="en-US" dirty="0" smtClean="0"/>
              <a:t> </a:t>
            </a:r>
            <a:r>
              <a:rPr lang="en-US" altLang="ko-KR" dirty="0"/>
              <a:t>CNN </a:t>
            </a:r>
            <a:r>
              <a:rPr lang="ko-KR" altLang="en-US" dirty="0"/>
              <a:t>구조</a:t>
            </a:r>
            <a:r>
              <a:rPr lang="en-US" altLang="ko-KR" dirty="0"/>
              <a:t>(10)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lvl="1"/>
            <a:r>
              <a:rPr lang="en-US" altLang="ko-KR"/>
              <a:t>GoogLeNet CNN</a:t>
            </a:r>
            <a:r>
              <a:rPr lang="ko-KR" altLang="en-US"/>
              <a:t>의 구조</a:t>
            </a:r>
            <a:endParaRPr lang="en-US" altLang="ko-KR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9CD021A-92ED-7077-E0DB-B29233511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641" y="1047261"/>
            <a:ext cx="4237713" cy="4837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EFDEDA6-794A-0477-4E89-6872F22EC904}"/>
              </a:ext>
            </a:extLst>
          </p:cNvPr>
          <p:cNvSpPr txBox="1"/>
          <p:nvPr/>
        </p:nvSpPr>
        <p:spPr>
          <a:xfrm>
            <a:off x="3042082" y="5906778"/>
            <a:ext cx="610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+mn-ea"/>
              </a:rPr>
              <a:t>그림 </a:t>
            </a:r>
            <a:r>
              <a:rPr lang="en-US" altLang="ko-KR" sz="1400" b="1" dirty="0" smtClean="0">
                <a:latin typeface="+mn-ea"/>
              </a:rPr>
              <a:t>14-15 </a:t>
            </a:r>
            <a:r>
              <a:rPr lang="en-US" altLang="ko-KR" sz="1400" b="1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GoogLeNet</a:t>
            </a:r>
            <a:r>
              <a:rPr lang="en-US" altLang="ko-KR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23044235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14.5</a:t>
            </a:r>
            <a:r>
              <a:rPr lang="ko-KR" altLang="en-US" dirty="0" smtClean="0"/>
              <a:t> </a:t>
            </a:r>
            <a:r>
              <a:rPr lang="en-US" altLang="ko-KR" dirty="0"/>
              <a:t>CNN </a:t>
            </a:r>
            <a:r>
              <a:rPr lang="ko-KR" altLang="en-US" dirty="0"/>
              <a:t>구조</a:t>
            </a:r>
            <a:r>
              <a:rPr lang="en-US" altLang="ko-KR" dirty="0"/>
              <a:t>(11)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>
                <a:solidFill>
                  <a:srgbClr val="FF0000"/>
                </a:solidFill>
              </a:rPr>
              <a:t>14.5.4 VGGNet</a:t>
            </a:r>
          </a:p>
          <a:p>
            <a:pPr lvl="1"/>
            <a:r>
              <a:rPr lang="en-US" altLang="ko-KR"/>
              <a:t>VGGNet</a:t>
            </a:r>
            <a:r>
              <a:rPr lang="ko-KR" altLang="en-US"/>
              <a:t>은 </a:t>
            </a:r>
            <a:r>
              <a:rPr lang="en-US" altLang="ko-KR"/>
              <a:t>ILSVRC 2014 </a:t>
            </a:r>
            <a:r>
              <a:rPr lang="ko-KR" altLang="en-US"/>
              <a:t>대회 </a:t>
            </a:r>
            <a:r>
              <a:rPr lang="en-US" altLang="ko-KR"/>
              <a:t>2</a:t>
            </a:r>
            <a:r>
              <a:rPr lang="ko-KR" altLang="en-US"/>
              <a:t>등을 차지</a:t>
            </a:r>
            <a:endParaRPr lang="en-US" altLang="ko-KR"/>
          </a:p>
          <a:p>
            <a:pPr lvl="2"/>
            <a:r>
              <a:rPr lang="ko-KR" altLang="en-US"/>
              <a:t>매우 단순하고 고전적인 구조</a:t>
            </a:r>
            <a:endParaRPr lang="en-US" altLang="ko-KR"/>
          </a:p>
          <a:p>
            <a:pPr lvl="2"/>
            <a:r>
              <a:rPr lang="en-US" altLang="ko-KR"/>
              <a:t>2</a:t>
            </a:r>
            <a:r>
              <a:rPr lang="ko-KR" altLang="en-US"/>
              <a:t>개 또는 </a:t>
            </a:r>
            <a:r>
              <a:rPr lang="en-US" altLang="ko-KR"/>
              <a:t>3</a:t>
            </a:r>
            <a:r>
              <a:rPr lang="ko-KR" altLang="en-US"/>
              <a:t>개의 합성곱 층 뒤에 풀링 층이 나오고 다시 </a:t>
            </a:r>
            <a:r>
              <a:rPr lang="en-US" altLang="ko-KR"/>
              <a:t>2</a:t>
            </a:r>
            <a:r>
              <a:rPr lang="ko-KR" altLang="en-US"/>
              <a:t>개 또는 </a:t>
            </a:r>
            <a:r>
              <a:rPr lang="en-US" altLang="ko-KR"/>
              <a:t>3</a:t>
            </a:r>
            <a:r>
              <a:rPr lang="ko-KR" altLang="en-US"/>
              <a:t>개의 합성곱 층과 풀링 층이 등장하는 식</a:t>
            </a:r>
            <a:r>
              <a:rPr lang="en-US" altLang="ko-KR"/>
              <a:t/>
            </a:r>
            <a:br>
              <a:rPr lang="en-US" altLang="ko-KR"/>
            </a:br>
            <a:r>
              <a:rPr lang="en-US" altLang="ko-KR"/>
              <a:t>(VGGNet </a:t>
            </a:r>
            <a:r>
              <a:rPr lang="ko-KR" altLang="en-US"/>
              <a:t>종류에 따라 총 </a:t>
            </a:r>
            <a:r>
              <a:rPr lang="en-US" altLang="ko-KR"/>
              <a:t>16</a:t>
            </a:r>
            <a:r>
              <a:rPr lang="ko-KR" altLang="en-US"/>
              <a:t>개 또는 </a:t>
            </a:r>
            <a:r>
              <a:rPr lang="en-US" altLang="ko-KR"/>
              <a:t>19</a:t>
            </a:r>
            <a:r>
              <a:rPr lang="ko-KR" altLang="en-US"/>
              <a:t>개의 합성곱 층</a:t>
            </a:r>
            <a:r>
              <a:rPr lang="en-US" altLang="ko-KR"/>
              <a:t>)</a:t>
            </a:r>
          </a:p>
          <a:p>
            <a:pPr lvl="2"/>
            <a:r>
              <a:rPr lang="ko-KR" altLang="en-US"/>
              <a:t>밀집 네트워크는 </a:t>
            </a:r>
            <a:r>
              <a:rPr lang="en-US" altLang="ko-KR"/>
              <a:t>2</a:t>
            </a:r>
            <a:r>
              <a:rPr lang="ko-KR" altLang="en-US"/>
              <a:t>개의 은닉 층과 출력 층으로 이루어짐</a:t>
            </a:r>
            <a:endParaRPr lang="en-US" altLang="ko-KR"/>
          </a:p>
          <a:p>
            <a:pPr lvl="2"/>
            <a:r>
              <a:rPr lang="en-US" altLang="ko-KR"/>
              <a:t>VGGNet</a:t>
            </a:r>
            <a:r>
              <a:rPr lang="ko-KR" altLang="en-US"/>
              <a:t>은 많은 개수의 필터를 사용하지만 </a:t>
            </a:r>
            <a:r>
              <a:rPr lang="en-US" altLang="ko-KR"/>
              <a:t>3×3 </a:t>
            </a:r>
            <a:r>
              <a:rPr lang="ko-KR" altLang="en-US"/>
              <a:t>필터만 사용</a:t>
            </a:r>
            <a:endParaRPr lang="en-US" altLang="ko-KR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8349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9F0E333E-71DD-7049-8195-206402707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xmlns="" id="{66E84FC0-2A25-43E4-9A74-6BD9977058E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xmlns="" id="{3131C8B5-353C-DD47-B91A-E4E0FEE22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656" y="107957"/>
            <a:ext cx="11281052" cy="671349"/>
          </a:xfrm>
        </p:spPr>
        <p:txBody>
          <a:bodyPr/>
          <a:lstStyle/>
          <a:p>
            <a:r>
              <a:rPr lang="ko-KR" altLang="en-US" dirty="0"/>
              <a:t>이 책의 학습 목표</a:t>
            </a:r>
            <a:endParaRPr lang="x-non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29D296E-DB97-4CBB-9C33-A2EBB9A43B92}"/>
              </a:ext>
            </a:extLst>
          </p:cNvPr>
          <p:cNvSpPr txBox="1"/>
          <p:nvPr/>
        </p:nvSpPr>
        <p:spPr>
          <a:xfrm>
            <a:off x="1898306" y="83471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머신러닝</a:t>
            </a:r>
            <a:endParaRPr lang="ko-KR" altLang="en-US" sz="2000" b="1" dirty="0">
              <a:solidFill>
                <a:schemeClr val="accent4">
                  <a:lumMod val="50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A286F87E-39A5-75AB-07DE-B8228F60ED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949114"/>
              </p:ext>
            </p:extLst>
          </p:nvPr>
        </p:nvGraphicFramePr>
        <p:xfrm>
          <a:off x="916656" y="1352551"/>
          <a:ext cx="10616532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5944">
                  <a:extLst>
                    <a:ext uri="{9D8B030D-6E8A-4147-A177-3AD203B41FA5}">
                      <a16:colId xmlns:a16="http://schemas.microsoft.com/office/drawing/2014/main" xmlns="" val="329854796"/>
                    </a:ext>
                  </a:extLst>
                </a:gridCol>
                <a:gridCol w="5970588">
                  <a:extLst>
                    <a:ext uri="{9D8B030D-6E8A-4147-A177-3AD203B41FA5}">
                      <a16:colId xmlns:a16="http://schemas.microsoft.com/office/drawing/2014/main" xmlns="" val="19933714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한눈에 보는 </a:t>
                      </a:r>
                      <a:r>
                        <a:rPr lang="ko-KR" altLang="en-US" sz="13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머신러닝</a:t>
                      </a:r>
                      <a:endParaRPr lang="en-US" altLang="ko-KR" sz="13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과학자가 꼭 알아야 할 기초 개념과 용어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492431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3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머신러닝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프로젝트 처음부터 끝까지</a:t>
                      </a: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주택 가격을 예측하는 회귀 작업을 살펴보면서 선형 회귀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결정 트리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br>
                        <a:rPr lang="en-US" altLang="ko-KR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</a:b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랜덤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포레스트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등 여러 알고리즘 학습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518245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분류</a:t>
                      </a: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분류 시스템 학습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377319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모델 훈련</a:t>
                      </a: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신경망 구축에 필요한 모델 훈련 알고리즘 학습 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54438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 smtClean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</a:t>
                      </a:r>
                      <a:r>
                        <a:rPr lang="en-US" altLang="ko-KR" sz="1300" b="1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300" b="1" dirty="0" err="1" smtClean="0">
                          <a:latin typeface="+mn-ea"/>
                          <a:ea typeface="+mn-ea"/>
                        </a:rPr>
                        <a:t>서포트</a:t>
                      </a:r>
                      <a:r>
                        <a:rPr lang="ko-KR" altLang="en-US" sz="1300" b="1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300" b="1" dirty="0">
                          <a:latin typeface="+mn-ea"/>
                          <a:ea typeface="+mn-ea"/>
                        </a:rPr>
                        <a:t>벡터 머신</a:t>
                      </a:r>
                      <a:endParaRPr lang="ko-KR" altLang="en-US" sz="13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latin typeface="+mn-ea"/>
                          <a:ea typeface="+mn-ea"/>
                        </a:rPr>
                        <a:t>SVM</a:t>
                      </a:r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의 핵심 개념</a:t>
                      </a:r>
                      <a:r>
                        <a:rPr lang="en-US" altLang="ko-KR" sz="13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 사용 방법</a:t>
                      </a:r>
                      <a:r>
                        <a:rPr lang="en-US" altLang="ko-KR" sz="13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 작동 원리 학습</a:t>
                      </a:r>
                      <a:endParaRPr lang="en-US" altLang="ko-KR" sz="1300" b="0" dirty="0"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526344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 smtClean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</a:t>
                      </a:r>
                      <a:r>
                        <a:rPr lang="en-US" altLang="ko-KR" sz="1300" b="1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300" b="1" dirty="0" smtClean="0">
                          <a:latin typeface="+mn-ea"/>
                          <a:ea typeface="+mn-ea"/>
                        </a:rPr>
                        <a:t>결정 </a:t>
                      </a:r>
                      <a:r>
                        <a:rPr lang="ko-KR" altLang="en-US" sz="1300" b="1" dirty="0">
                          <a:latin typeface="+mn-ea"/>
                          <a:ea typeface="+mn-ea"/>
                        </a:rPr>
                        <a:t>트리</a:t>
                      </a:r>
                      <a:endParaRPr lang="ko-KR" altLang="en-US" sz="13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결정 </a:t>
                      </a:r>
                      <a:r>
                        <a:rPr lang="ko-KR" altLang="en-US" sz="1300" b="0" dirty="0" err="1">
                          <a:latin typeface="+mn-ea"/>
                          <a:ea typeface="+mn-ea"/>
                        </a:rPr>
                        <a:t>트리의</a:t>
                      </a:r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 훈련</a:t>
                      </a:r>
                      <a:r>
                        <a:rPr lang="en-US" altLang="ko-KR" sz="13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시각화</a:t>
                      </a:r>
                      <a:r>
                        <a:rPr lang="en-US" altLang="ko-KR" sz="13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예측 방법과 </a:t>
                      </a:r>
                      <a:r>
                        <a:rPr lang="ko-KR" altLang="en-US" sz="1300" b="0" dirty="0" err="1" smtClean="0">
                          <a:latin typeface="+mn-ea"/>
                          <a:ea typeface="+mn-ea"/>
                        </a:rPr>
                        <a:t>사이킷런의</a:t>
                      </a:r>
                      <a:r>
                        <a:rPr lang="ko-KR" altLang="en-US" sz="1300" b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300" b="0" dirty="0">
                          <a:latin typeface="+mn-ea"/>
                          <a:ea typeface="+mn-ea"/>
                        </a:rPr>
                        <a:t>CART </a:t>
                      </a:r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훈련 알고리즘 등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047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 smtClean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</a:t>
                      </a:r>
                      <a:r>
                        <a:rPr lang="en-US" altLang="ko-KR" sz="1300" b="1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300" b="1" dirty="0" smtClean="0">
                          <a:latin typeface="+mn-ea"/>
                          <a:ea typeface="+mn-ea"/>
                        </a:rPr>
                        <a:t>앙상블 </a:t>
                      </a:r>
                      <a:r>
                        <a:rPr lang="ko-KR" altLang="en-US" sz="1300" b="1" dirty="0">
                          <a:latin typeface="+mn-ea"/>
                          <a:ea typeface="+mn-ea"/>
                        </a:rPr>
                        <a:t>학습과 랜덤 </a:t>
                      </a:r>
                      <a:r>
                        <a:rPr lang="ko-KR" altLang="en-US" sz="1300" b="1" dirty="0" err="1">
                          <a:latin typeface="+mn-ea"/>
                          <a:ea typeface="+mn-ea"/>
                        </a:rPr>
                        <a:t>포레스트</a:t>
                      </a:r>
                      <a:endParaRPr lang="ko-KR" altLang="en-US" sz="13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투표 기반 분류기</a:t>
                      </a:r>
                      <a:r>
                        <a:rPr lang="en-US" altLang="ko-KR" sz="13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b="0" dirty="0" err="1">
                          <a:latin typeface="+mn-ea"/>
                          <a:ea typeface="+mn-ea"/>
                        </a:rPr>
                        <a:t>배깅과</a:t>
                      </a:r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300" b="0" dirty="0" err="1">
                          <a:latin typeface="+mn-ea"/>
                          <a:ea typeface="+mn-ea"/>
                        </a:rPr>
                        <a:t>페이스팅</a:t>
                      </a:r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 앙상블</a:t>
                      </a:r>
                      <a:r>
                        <a:rPr lang="en-US" altLang="ko-KR" sz="13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랜덤 </a:t>
                      </a:r>
                      <a:r>
                        <a:rPr lang="ko-KR" altLang="en-US" sz="1300" b="0" dirty="0" err="1">
                          <a:latin typeface="+mn-ea"/>
                          <a:ea typeface="+mn-ea"/>
                        </a:rPr>
                        <a:t>포레스트</a:t>
                      </a:r>
                      <a:r>
                        <a:rPr lang="en-US" altLang="ko-KR" sz="1300" b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300" b="0" dirty="0" err="1">
                          <a:latin typeface="+mn-ea"/>
                          <a:ea typeface="+mn-ea"/>
                        </a:rPr>
                        <a:t>부스팅</a:t>
                      </a:r>
                      <a:r>
                        <a:rPr lang="en-US" altLang="ko-KR" sz="1300" b="0" dirty="0">
                          <a:latin typeface="+mn-ea"/>
                          <a:ea typeface="+mn-ea"/>
                        </a:rPr>
                        <a:t>, </a:t>
                      </a:r>
                      <a:br>
                        <a:rPr lang="en-US" altLang="ko-KR" sz="1300" b="0" dirty="0">
                          <a:latin typeface="+mn-ea"/>
                          <a:ea typeface="+mn-ea"/>
                        </a:rPr>
                      </a:br>
                      <a:r>
                        <a:rPr lang="ko-KR" altLang="en-US" sz="1300" b="0" dirty="0" err="1">
                          <a:latin typeface="+mn-ea"/>
                          <a:ea typeface="+mn-ea"/>
                        </a:rPr>
                        <a:t>스태킹</a:t>
                      </a:r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 앙상블 등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44448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 smtClean="0"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</a:t>
                      </a:r>
                      <a:r>
                        <a:rPr lang="en-US" altLang="ko-KR" sz="1300" b="1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300" b="1" dirty="0" smtClean="0">
                          <a:latin typeface="+mn-ea"/>
                          <a:ea typeface="+mn-ea"/>
                        </a:rPr>
                        <a:t>차원 </a:t>
                      </a:r>
                      <a:r>
                        <a:rPr lang="ko-KR" altLang="en-US" sz="1300" b="1" dirty="0">
                          <a:latin typeface="+mn-ea"/>
                          <a:ea typeface="+mn-ea"/>
                        </a:rPr>
                        <a:t>축소</a:t>
                      </a:r>
                      <a:endParaRPr lang="ko-KR" altLang="en-US" sz="13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고차원 공간과 차원 축소 기법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21961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 smtClean="0"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1300" b="1" dirty="0" smtClean="0">
                          <a:latin typeface="+mn-ea"/>
                          <a:ea typeface="+mn-ea"/>
                        </a:rPr>
                        <a:t>장</a:t>
                      </a:r>
                      <a:r>
                        <a:rPr lang="en-US" altLang="ko-KR" sz="1300" b="1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300" b="1" dirty="0" smtClean="0">
                          <a:latin typeface="+mn-ea"/>
                          <a:ea typeface="+mn-ea"/>
                        </a:rPr>
                        <a:t>비지도 </a:t>
                      </a:r>
                      <a:r>
                        <a:rPr lang="ko-KR" altLang="en-US" sz="1300" b="1" dirty="0">
                          <a:latin typeface="+mn-ea"/>
                          <a:ea typeface="+mn-ea"/>
                        </a:rPr>
                        <a:t>학습</a:t>
                      </a:r>
                      <a:endParaRPr lang="ko-KR" altLang="en-US" sz="13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latin typeface="+mn-ea"/>
                          <a:ea typeface="+mn-ea"/>
                        </a:rPr>
                        <a:t>비지도 학습과 알고리즘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70771563"/>
                  </a:ext>
                </a:extLst>
              </a:tr>
            </a:tbl>
          </a:graphicData>
        </a:graphic>
      </p:graphicFrame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0CF819B2-A8C0-E49D-5ED2-FA1B4EFDC2FF}"/>
              </a:ext>
            </a:extLst>
          </p:cNvPr>
          <p:cNvSpPr/>
          <p:nvPr/>
        </p:nvSpPr>
        <p:spPr>
          <a:xfrm>
            <a:off x="911225" y="878477"/>
            <a:ext cx="790575" cy="31258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latin typeface="+mn-ea"/>
              </a:rPr>
              <a:t>1</a:t>
            </a:r>
            <a:r>
              <a:rPr lang="ko-KR" altLang="en-US" sz="2000" b="1">
                <a:latin typeface="+mn-ea"/>
              </a:rPr>
              <a:t>부</a:t>
            </a:r>
          </a:p>
        </p:txBody>
      </p:sp>
    </p:spTree>
    <p:extLst>
      <p:ext uri="{BB962C8B-B14F-4D97-AF65-F5344CB8AC3E}">
        <p14:creationId xmlns:p14="http://schemas.microsoft.com/office/powerpoint/2010/main" val="17680632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14.5</a:t>
            </a:r>
            <a:r>
              <a:rPr lang="ko-KR" altLang="en-US" dirty="0" smtClean="0"/>
              <a:t> </a:t>
            </a:r>
            <a:r>
              <a:rPr lang="en-US" altLang="ko-KR" dirty="0"/>
              <a:t>CNN </a:t>
            </a:r>
            <a:r>
              <a:rPr lang="ko-KR" altLang="en-US" dirty="0"/>
              <a:t>구조</a:t>
            </a:r>
            <a:r>
              <a:rPr lang="en-US" altLang="ko-KR" dirty="0"/>
              <a:t>(12)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>
                <a:solidFill>
                  <a:srgbClr val="FF0000"/>
                </a:solidFill>
              </a:rPr>
              <a:t>14.5.5 ResNet</a:t>
            </a:r>
          </a:p>
          <a:p>
            <a:pPr lvl="1"/>
            <a:r>
              <a:rPr lang="ko-KR" altLang="en-US"/>
              <a:t>잔차 네트워크</a:t>
            </a:r>
            <a:r>
              <a:rPr lang="en-US" altLang="ko-KR"/>
              <a:t>(residual network, ResNet)</a:t>
            </a:r>
            <a:r>
              <a:rPr lang="ko-KR" altLang="en-US"/>
              <a:t>는 </a:t>
            </a:r>
            <a:r>
              <a:rPr lang="en-US" altLang="ko-KR"/>
              <a:t>ILSVRC 2015 </a:t>
            </a:r>
            <a:r>
              <a:rPr lang="ko-KR" altLang="en-US"/>
              <a:t>대회에서 우승</a:t>
            </a:r>
            <a:endParaRPr lang="en-US" altLang="ko-KR"/>
          </a:p>
          <a:p>
            <a:pPr lvl="2"/>
            <a:r>
              <a:rPr lang="en-US" altLang="ko-KR"/>
              <a:t>3.6% </a:t>
            </a:r>
            <a:r>
              <a:rPr lang="ko-KR" altLang="en-US"/>
              <a:t>이하의 놀라운 톱</a:t>
            </a:r>
            <a:r>
              <a:rPr lang="en-US" altLang="ko-KR"/>
              <a:t>-5 </a:t>
            </a:r>
            <a:r>
              <a:rPr lang="ko-KR" altLang="en-US"/>
              <a:t>오류율을 기록</a:t>
            </a:r>
            <a:endParaRPr lang="en-US" altLang="ko-KR"/>
          </a:p>
          <a:p>
            <a:pPr lvl="2"/>
            <a:r>
              <a:rPr lang="ko-KR" altLang="en-US"/>
              <a:t>핵심 요소는 스킵 연결</a:t>
            </a:r>
            <a:r>
              <a:rPr lang="en-US" altLang="ko-KR"/>
              <a:t>(skip connection) </a:t>
            </a:r>
            <a:r>
              <a:rPr lang="ko-KR" altLang="en-US"/>
              <a:t>또는 숏컷 연결</a:t>
            </a:r>
            <a:r>
              <a:rPr lang="en-US" altLang="ko-KR"/>
              <a:t>(shortcut connection)</a:t>
            </a:r>
          </a:p>
          <a:p>
            <a:pPr lvl="2"/>
            <a:r>
              <a:rPr lang="ko-KR" altLang="en-US"/>
              <a:t>잔차 학습</a:t>
            </a:r>
            <a:r>
              <a:rPr lang="en-US" altLang="ko-KR"/>
              <a:t>(residual learning) - </a:t>
            </a:r>
            <a:r>
              <a:rPr lang="ko-KR" altLang="en-US"/>
              <a:t>신경망을 훈련시킬 때 목적 함수 </a:t>
            </a:r>
            <a:r>
              <a:rPr lang="en-US" altLang="ko-KR"/>
              <a:t>h(x)</a:t>
            </a:r>
            <a:r>
              <a:rPr lang="ko-KR" altLang="en-US"/>
              <a:t>를 모델링하는 것이 목표</a:t>
            </a:r>
            <a:endParaRPr lang="en-US" altLang="ko-KR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61C1E051-FD0D-DFA8-2260-8A3426F81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671" y="2567224"/>
            <a:ext cx="6553200" cy="3276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2698919-629A-6049-0D0D-85758D3E5B10}"/>
              </a:ext>
            </a:extLst>
          </p:cNvPr>
          <p:cNvSpPr txBox="1"/>
          <p:nvPr/>
        </p:nvSpPr>
        <p:spPr>
          <a:xfrm>
            <a:off x="3042082" y="5977802"/>
            <a:ext cx="610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+mn-ea"/>
              </a:rPr>
              <a:t>그림 </a:t>
            </a:r>
            <a:r>
              <a:rPr lang="en-US" altLang="ko-KR" sz="1400" b="1" dirty="0" smtClean="0">
                <a:latin typeface="+mn-ea"/>
              </a:rPr>
              <a:t>14-16 </a:t>
            </a:r>
            <a:r>
              <a:rPr lang="ko-KR" altLang="en-US" sz="1400" b="1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잔차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학습</a:t>
            </a:r>
          </a:p>
        </p:txBody>
      </p:sp>
    </p:spTree>
    <p:extLst>
      <p:ext uri="{BB962C8B-B14F-4D97-AF65-F5344CB8AC3E}">
        <p14:creationId xmlns:p14="http://schemas.microsoft.com/office/powerpoint/2010/main" val="39400843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14.5</a:t>
            </a:r>
            <a:r>
              <a:rPr lang="ko-KR" altLang="en-US" dirty="0" smtClean="0"/>
              <a:t> </a:t>
            </a:r>
            <a:r>
              <a:rPr lang="en-US" altLang="ko-KR" dirty="0"/>
              <a:t>CNN </a:t>
            </a:r>
            <a:r>
              <a:rPr lang="ko-KR" altLang="en-US" dirty="0"/>
              <a:t>구조</a:t>
            </a:r>
            <a:r>
              <a:rPr lang="en-US" altLang="ko-KR" dirty="0"/>
              <a:t>(13)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lvl="1"/>
            <a:r>
              <a:rPr lang="ko-KR" altLang="en-US" dirty="0"/>
              <a:t>심층 </a:t>
            </a:r>
            <a:r>
              <a:rPr lang="ko-KR" altLang="en-US" dirty="0" err="1"/>
              <a:t>잔차</a:t>
            </a:r>
            <a:r>
              <a:rPr lang="ko-KR" altLang="en-US" dirty="0"/>
              <a:t> 네트워크는 </a:t>
            </a:r>
            <a:r>
              <a:rPr lang="ko-KR" altLang="en-US" dirty="0" err="1"/>
              <a:t>스킵</a:t>
            </a:r>
            <a:r>
              <a:rPr lang="ko-KR" altLang="en-US" dirty="0"/>
              <a:t> 연결을 가진 작은 신경망인 </a:t>
            </a:r>
            <a:r>
              <a:rPr lang="ko-KR" altLang="en-US" dirty="0" err="1"/>
              <a:t>잔차</a:t>
            </a:r>
            <a:r>
              <a:rPr lang="ko-KR" altLang="en-US" dirty="0"/>
              <a:t> </a:t>
            </a:r>
            <a:r>
              <a:rPr lang="ko-KR" altLang="en-US" dirty="0" err="1"/>
              <a:t>유닛</a:t>
            </a:r>
            <a:r>
              <a:rPr lang="en-US" altLang="ko-KR" dirty="0"/>
              <a:t>(residual unit, RU)</a:t>
            </a:r>
            <a:r>
              <a:rPr lang="ko-KR" altLang="en-US" dirty="0"/>
              <a:t>을 쌓은 것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2698919-629A-6049-0D0D-85758D3E5B10}"/>
              </a:ext>
            </a:extLst>
          </p:cNvPr>
          <p:cNvSpPr txBox="1"/>
          <p:nvPr/>
        </p:nvSpPr>
        <p:spPr>
          <a:xfrm>
            <a:off x="3042082" y="5735217"/>
            <a:ext cx="610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+mn-ea"/>
              </a:rPr>
              <a:t>그림 </a:t>
            </a:r>
            <a:r>
              <a:rPr lang="en-US" altLang="ko-KR" sz="1400" b="1" dirty="0" smtClean="0">
                <a:latin typeface="+mn-ea"/>
              </a:rPr>
              <a:t>14-17 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일반적인 심층 신경망</a:t>
            </a:r>
            <a:r>
              <a:rPr lang="en-US" altLang="ko-KR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왼쪽</a:t>
            </a:r>
            <a:r>
              <a:rPr lang="en-US" altLang="ko-KR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)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과 심층 </a:t>
            </a:r>
            <a:r>
              <a:rPr lang="ko-KR" altLang="en-US" sz="1400" b="1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잔차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네트워크</a:t>
            </a:r>
            <a:r>
              <a:rPr lang="en-US" altLang="ko-KR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400" b="1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오른쪽</a:t>
            </a:r>
            <a:r>
              <a:rPr lang="en-US" altLang="ko-KR" sz="1400" b="1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)</a:t>
            </a:r>
            <a:endParaRPr lang="ko-KR" altLang="en-US" sz="1400" b="1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8B9E46F-3FC2-8B75-D235-D5EB4C82C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543" y="1338523"/>
            <a:ext cx="4432914" cy="418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605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14.5</a:t>
            </a:r>
            <a:r>
              <a:rPr lang="ko-KR" altLang="en-US" dirty="0" smtClean="0"/>
              <a:t> </a:t>
            </a:r>
            <a:r>
              <a:rPr lang="en-US" altLang="ko-KR" dirty="0"/>
              <a:t>CNN </a:t>
            </a:r>
            <a:r>
              <a:rPr lang="ko-KR" altLang="en-US" dirty="0"/>
              <a:t>구조</a:t>
            </a:r>
            <a:r>
              <a:rPr lang="en-US" altLang="ko-KR" dirty="0"/>
              <a:t>(14)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lvl="1"/>
            <a:r>
              <a:rPr lang="en-US" altLang="ko-KR"/>
              <a:t>ResNet</a:t>
            </a:r>
            <a:r>
              <a:rPr lang="ko-KR" altLang="en-US"/>
              <a:t>의 구조</a:t>
            </a:r>
            <a:endParaRPr lang="en-US" altLang="ko-KR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2698919-629A-6049-0D0D-85758D3E5B10}"/>
              </a:ext>
            </a:extLst>
          </p:cNvPr>
          <p:cNvSpPr txBox="1"/>
          <p:nvPr/>
        </p:nvSpPr>
        <p:spPr>
          <a:xfrm>
            <a:off x="3042082" y="5792169"/>
            <a:ext cx="610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+mn-ea"/>
              </a:rPr>
              <a:t>그림 </a:t>
            </a:r>
            <a:r>
              <a:rPr lang="en-US" altLang="ko-KR" sz="1400" b="1" dirty="0" smtClean="0">
                <a:latin typeface="+mn-ea"/>
              </a:rPr>
              <a:t>14-18 </a:t>
            </a:r>
            <a:r>
              <a:rPr lang="en-US" altLang="ko-KR" sz="1400" b="1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ResNet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의 구조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4DC5226E-7C0D-620D-1BF7-B9FFA5712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865" y="1047262"/>
            <a:ext cx="6313462" cy="47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537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14.5</a:t>
            </a:r>
            <a:r>
              <a:rPr lang="ko-KR" altLang="en-US" dirty="0" smtClean="0"/>
              <a:t> </a:t>
            </a:r>
            <a:r>
              <a:rPr lang="en-US" altLang="ko-KR" dirty="0"/>
              <a:t>CNN </a:t>
            </a:r>
            <a:r>
              <a:rPr lang="ko-KR" altLang="en-US" dirty="0"/>
              <a:t>구조</a:t>
            </a:r>
            <a:r>
              <a:rPr lang="en-US" altLang="ko-KR" dirty="0"/>
              <a:t>(15)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lvl="1"/>
            <a:r>
              <a:rPr lang="ko-KR" altLang="en-US"/>
              <a:t>특성 맵의 수는 몇 개의 잔차 유닛마다 두 배로 늘어나고 </a:t>
            </a:r>
            <a:r>
              <a:rPr lang="en-US" altLang="ko-KR"/>
              <a:t>(</a:t>
            </a:r>
            <a:r>
              <a:rPr lang="ko-KR" altLang="en-US"/>
              <a:t>스트라이드 </a:t>
            </a:r>
            <a:r>
              <a:rPr lang="en-US" altLang="ko-KR"/>
              <a:t>2</a:t>
            </a:r>
            <a:r>
              <a:rPr lang="ko-KR" altLang="en-US"/>
              <a:t>인 합성곱 층을 사용해서</a:t>
            </a:r>
            <a:r>
              <a:rPr lang="en-US" altLang="ko-KR"/>
              <a:t>) </a:t>
            </a:r>
            <a:br>
              <a:rPr lang="en-US" altLang="ko-KR"/>
            </a:br>
            <a:r>
              <a:rPr lang="ko-KR" altLang="en-US"/>
              <a:t>높이와 너비는 절반이 됨</a:t>
            </a:r>
            <a:endParaRPr lang="en-US" altLang="ko-KR"/>
          </a:p>
          <a:p>
            <a:pPr lvl="2"/>
            <a:r>
              <a:rPr lang="ko-KR" altLang="en-US"/>
              <a:t>이러한 경우 입력과 출력의 크기가 다르기 때문에 입력이 잔차 유닛의 출력에 바로 더해질 수 없음</a:t>
            </a:r>
            <a:endParaRPr lang="en-US" altLang="ko-KR"/>
          </a:p>
          <a:p>
            <a:pPr lvl="2"/>
            <a:r>
              <a:rPr lang="ko-KR" altLang="en-US"/>
              <a:t>이 문제를 해결하기 위해 스트라이드 </a:t>
            </a:r>
            <a:r>
              <a:rPr lang="en-US" altLang="ko-KR"/>
              <a:t>2</a:t>
            </a:r>
            <a:r>
              <a:rPr lang="ko-KR" altLang="en-US"/>
              <a:t>이고 출력 특성 맵의 수가 같은 </a:t>
            </a:r>
            <a:r>
              <a:rPr lang="en-US" altLang="ko-KR"/>
              <a:t>1×1 </a:t>
            </a:r>
            <a:r>
              <a:rPr lang="ko-KR" altLang="en-US"/>
              <a:t>합성곱 층으로 입력을 통과</a:t>
            </a:r>
            <a:endParaRPr lang="en-US" altLang="ko-KR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2698919-629A-6049-0D0D-85758D3E5B10}"/>
              </a:ext>
            </a:extLst>
          </p:cNvPr>
          <p:cNvSpPr txBox="1"/>
          <p:nvPr/>
        </p:nvSpPr>
        <p:spPr>
          <a:xfrm>
            <a:off x="3042082" y="5383106"/>
            <a:ext cx="610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+mn-ea"/>
              </a:rPr>
              <a:t>그림 </a:t>
            </a:r>
            <a:r>
              <a:rPr lang="en-US" altLang="ko-KR" sz="1400" b="1" dirty="0" smtClean="0">
                <a:latin typeface="+mn-ea"/>
              </a:rPr>
              <a:t>14-19 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특성 </a:t>
            </a:r>
            <a:r>
              <a:rPr lang="ko-KR" altLang="en-US" sz="1400" b="1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맵의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크기와 깊이가 바뀔 때 </a:t>
            </a:r>
            <a:r>
              <a:rPr lang="ko-KR" altLang="en-US" sz="1400" b="1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스킵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연결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AA690959-EB8B-835A-0395-CA3CE712F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2524350"/>
            <a:ext cx="5638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9009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14.5</a:t>
            </a:r>
            <a:r>
              <a:rPr lang="ko-KR" altLang="en-US" dirty="0" smtClean="0"/>
              <a:t> </a:t>
            </a:r>
            <a:r>
              <a:rPr lang="en-US" altLang="ko-KR" dirty="0"/>
              <a:t>CNN </a:t>
            </a:r>
            <a:r>
              <a:rPr lang="ko-KR" altLang="en-US" dirty="0"/>
              <a:t>구조</a:t>
            </a:r>
            <a:r>
              <a:rPr lang="en-US" altLang="ko-KR" dirty="0"/>
              <a:t>(16)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lvl="1"/>
            <a:r>
              <a:rPr lang="ko-KR" altLang="en-US"/>
              <a:t>층의 개수에 따라 다양한 변형 구조</a:t>
            </a:r>
            <a:endParaRPr lang="en-US" altLang="ko-KR"/>
          </a:p>
          <a:p>
            <a:pPr lvl="2"/>
            <a:r>
              <a:rPr lang="en-US" altLang="ko-KR"/>
              <a:t>ResNet-34</a:t>
            </a:r>
            <a:r>
              <a:rPr lang="ko-KR" altLang="en-US"/>
              <a:t>는 </a:t>
            </a:r>
            <a:r>
              <a:rPr lang="en-US" altLang="ko-KR"/>
              <a:t>(</a:t>
            </a:r>
            <a:r>
              <a:rPr lang="ko-KR" altLang="en-US"/>
              <a:t>합성곱 층과 완전 연결 층만 헤아려서</a:t>
            </a:r>
            <a:r>
              <a:rPr lang="en-US" altLang="ko-KR"/>
              <a:t>) 34</a:t>
            </a:r>
            <a:r>
              <a:rPr lang="ko-KR" altLang="en-US"/>
              <a:t>개 층으로 이루어진 </a:t>
            </a:r>
            <a:r>
              <a:rPr lang="en-US" altLang="ko-KR"/>
              <a:t>ResNet</a:t>
            </a:r>
            <a:r>
              <a:rPr lang="ko-KR" altLang="en-US"/>
              <a:t>으로</a:t>
            </a:r>
            <a:r>
              <a:rPr lang="en-US" altLang="ko-KR"/>
              <a:t> 64</a:t>
            </a:r>
            <a:r>
              <a:rPr lang="ko-KR" altLang="en-US"/>
              <a:t>개의 특성 맵을 출력하는 </a:t>
            </a:r>
            <a:r>
              <a:rPr lang="en-US" altLang="ko-KR"/>
              <a:t>3</a:t>
            </a:r>
            <a:r>
              <a:rPr lang="ko-KR" altLang="en-US"/>
              <a:t>개 </a:t>
            </a:r>
            <a:r>
              <a:rPr lang="en-US" altLang="ko-KR"/>
              <a:t>RU, 128</a:t>
            </a:r>
            <a:r>
              <a:rPr lang="ko-KR" altLang="en-US"/>
              <a:t>개 맵의 </a:t>
            </a:r>
            <a:r>
              <a:rPr lang="en-US" altLang="ko-KR"/>
              <a:t>4</a:t>
            </a:r>
            <a:r>
              <a:rPr lang="ko-KR" altLang="en-US"/>
              <a:t>개 </a:t>
            </a:r>
            <a:r>
              <a:rPr lang="en-US" altLang="ko-KR"/>
              <a:t>RU, 256</a:t>
            </a:r>
            <a:r>
              <a:rPr lang="ko-KR" altLang="en-US"/>
              <a:t>개 맵의 </a:t>
            </a:r>
            <a:r>
              <a:rPr lang="en-US" altLang="ko-KR"/>
              <a:t>6</a:t>
            </a:r>
            <a:r>
              <a:rPr lang="ko-KR" altLang="en-US"/>
              <a:t>개 </a:t>
            </a:r>
            <a:r>
              <a:rPr lang="en-US" altLang="ko-KR"/>
              <a:t>RU, 512</a:t>
            </a:r>
            <a:r>
              <a:rPr lang="ko-KR" altLang="en-US"/>
              <a:t>개 맵의 </a:t>
            </a:r>
            <a:r>
              <a:rPr lang="en-US" altLang="ko-KR"/>
              <a:t>3</a:t>
            </a:r>
            <a:r>
              <a:rPr lang="ko-KR" altLang="en-US"/>
              <a:t>개 </a:t>
            </a:r>
            <a:r>
              <a:rPr lang="en-US" altLang="ko-KR"/>
              <a:t>RU</a:t>
            </a:r>
            <a:r>
              <a:rPr lang="ko-KR" altLang="en-US"/>
              <a:t>를 포함</a:t>
            </a:r>
            <a:endParaRPr lang="en-US" altLang="ko-KR"/>
          </a:p>
          <a:p>
            <a:pPr lvl="2"/>
            <a:r>
              <a:rPr lang="ko-KR" altLang="en-US"/>
              <a:t>이보다 깊은 </a:t>
            </a:r>
            <a:r>
              <a:rPr lang="en-US" altLang="ko-KR"/>
              <a:t>ResNet-152 </a:t>
            </a:r>
            <a:r>
              <a:rPr lang="ko-KR" altLang="en-US"/>
              <a:t>같은 </a:t>
            </a:r>
            <a:r>
              <a:rPr lang="en-US" altLang="ko-KR"/>
              <a:t>ResNet</a:t>
            </a:r>
            <a:r>
              <a:rPr lang="ko-KR" altLang="en-US"/>
              <a:t>은 조금 다른 잔차 유닛</a:t>
            </a:r>
            <a:endParaRPr lang="en-US" altLang="ko-KR"/>
          </a:p>
          <a:p>
            <a:pPr lvl="3"/>
            <a:r>
              <a:rPr lang="ko-KR" altLang="en-US"/>
              <a:t>예를 들어 </a:t>
            </a:r>
            <a:r>
              <a:rPr lang="en-US" altLang="ko-KR"/>
              <a:t>256</a:t>
            </a:r>
            <a:r>
              <a:rPr lang="ko-KR" altLang="en-US"/>
              <a:t>개의 특성 맵으로 된 두 개의 </a:t>
            </a:r>
            <a:r>
              <a:rPr lang="en-US" altLang="ko-KR"/>
              <a:t>3×3 </a:t>
            </a:r>
            <a:r>
              <a:rPr lang="ko-KR" altLang="en-US"/>
              <a:t>합성곱 층 대신 세 개의 합성곱 층을 사용</a:t>
            </a:r>
            <a:endParaRPr lang="en-US" altLang="ko-KR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56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14.5</a:t>
            </a:r>
            <a:r>
              <a:rPr lang="ko-KR" altLang="en-US" dirty="0" smtClean="0"/>
              <a:t> </a:t>
            </a:r>
            <a:r>
              <a:rPr lang="en-US" altLang="ko-KR" dirty="0"/>
              <a:t>CNN </a:t>
            </a:r>
            <a:r>
              <a:rPr lang="ko-KR" altLang="en-US" dirty="0"/>
              <a:t>구조</a:t>
            </a:r>
            <a:r>
              <a:rPr lang="en-US" altLang="ko-KR" dirty="0"/>
              <a:t>(17)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>
                <a:solidFill>
                  <a:srgbClr val="FF0000"/>
                </a:solidFill>
              </a:rPr>
              <a:t>14.5.6 Xception</a:t>
            </a:r>
          </a:p>
          <a:p>
            <a:pPr lvl="1"/>
            <a:r>
              <a:rPr lang="en-US" altLang="ko-KR"/>
              <a:t>Xception</a:t>
            </a:r>
            <a:r>
              <a:rPr lang="ko-KR" altLang="en-US"/>
              <a:t>은 </a:t>
            </a:r>
            <a:r>
              <a:rPr lang="en-US" altLang="ko-KR"/>
              <a:t>GoogLeNet </a:t>
            </a:r>
            <a:r>
              <a:rPr lang="ko-KR" altLang="en-US"/>
              <a:t>구조의 또 다른 변형</a:t>
            </a:r>
            <a:endParaRPr lang="en-US" altLang="ko-KR"/>
          </a:p>
          <a:p>
            <a:pPr lvl="2"/>
            <a:r>
              <a:rPr lang="ko-KR" altLang="en-US"/>
              <a:t>깊이별 분리 합성곱 층</a:t>
            </a:r>
            <a:r>
              <a:rPr lang="en-US" altLang="ko-KR"/>
              <a:t>(depthwise separable convolution layer) </a:t>
            </a:r>
            <a:r>
              <a:rPr lang="ko-KR" altLang="en-US"/>
              <a:t>또는 분리 합성곱 층</a:t>
            </a:r>
            <a:endParaRPr lang="en-US" altLang="ko-KR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8AF19751-A419-5A9A-FE93-EF2474BC4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347" y="2046152"/>
            <a:ext cx="6271306" cy="35824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107AE70-75F7-9F3D-4D6C-A0265E15D17B}"/>
              </a:ext>
            </a:extLst>
          </p:cNvPr>
          <p:cNvSpPr txBox="1"/>
          <p:nvPr/>
        </p:nvSpPr>
        <p:spPr>
          <a:xfrm>
            <a:off x="3042082" y="5742661"/>
            <a:ext cx="610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+mn-ea"/>
              </a:rPr>
              <a:t>그림 </a:t>
            </a:r>
            <a:r>
              <a:rPr lang="en-US" altLang="ko-KR" sz="1400" b="1" dirty="0" smtClean="0">
                <a:latin typeface="+mn-ea"/>
              </a:rPr>
              <a:t>14-20 </a:t>
            </a:r>
            <a:r>
              <a:rPr lang="ko-KR" altLang="en-US" sz="1400" b="1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깊이별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분리 </a:t>
            </a:r>
            <a:r>
              <a:rPr lang="ko-KR" altLang="en-US" sz="1400" b="1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합성곱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층</a:t>
            </a:r>
          </a:p>
        </p:txBody>
      </p:sp>
    </p:spTree>
    <p:extLst>
      <p:ext uri="{BB962C8B-B14F-4D97-AF65-F5344CB8AC3E}">
        <p14:creationId xmlns:p14="http://schemas.microsoft.com/office/powerpoint/2010/main" val="26946050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14.5</a:t>
            </a:r>
            <a:r>
              <a:rPr lang="ko-KR" altLang="en-US" dirty="0" smtClean="0"/>
              <a:t> </a:t>
            </a:r>
            <a:r>
              <a:rPr lang="en-US" altLang="ko-KR" dirty="0"/>
              <a:t>CNN </a:t>
            </a:r>
            <a:r>
              <a:rPr lang="ko-KR" altLang="en-US" dirty="0"/>
              <a:t>구조</a:t>
            </a:r>
            <a:r>
              <a:rPr lang="en-US" altLang="ko-KR" dirty="0"/>
              <a:t>(18)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>
                <a:solidFill>
                  <a:srgbClr val="FF0000"/>
                </a:solidFill>
              </a:rPr>
              <a:t>14.5.7 SENet</a:t>
            </a:r>
          </a:p>
          <a:p>
            <a:pPr lvl="1"/>
            <a:r>
              <a:rPr lang="en-US" altLang="ko-KR"/>
              <a:t>SENet(squeeze-and-excitation network)</a:t>
            </a:r>
            <a:r>
              <a:rPr lang="ko-KR" altLang="en-US"/>
              <a:t>는 </a:t>
            </a:r>
            <a:r>
              <a:rPr lang="en-US" altLang="ko-KR"/>
              <a:t>ILSVRC 2017 </a:t>
            </a:r>
            <a:r>
              <a:rPr lang="ko-KR" altLang="en-US"/>
              <a:t>대회 우승</a:t>
            </a:r>
            <a:endParaRPr lang="en-US" altLang="ko-KR"/>
          </a:p>
          <a:p>
            <a:pPr lvl="2"/>
            <a:r>
              <a:rPr lang="ko-KR" altLang="en-US"/>
              <a:t>인셉션 네트워크와 </a:t>
            </a:r>
            <a:r>
              <a:rPr lang="en-US" altLang="ko-KR"/>
              <a:t>ResNet </a:t>
            </a:r>
            <a:r>
              <a:rPr lang="ko-KR" altLang="en-US"/>
              <a:t>같은 기존 구조를 확장</a:t>
            </a:r>
            <a:r>
              <a:rPr lang="en-US" altLang="ko-KR"/>
              <a:t>(SE-Inception</a:t>
            </a:r>
            <a:r>
              <a:rPr lang="ko-KR" altLang="en-US"/>
              <a:t>과 </a:t>
            </a:r>
            <a:r>
              <a:rPr lang="en-US" altLang="ko-KR"/>
              <a:t>SE-ResNet)</a:t>
            </a:r>
          </a:p>
          <a:p>
            <a:pPr lvl="2"/>
            <a:r>
              <a:rPr lang="ko-KR" altLang="en-US"/>
              <a:t>모든 인셉션 모듈이나 모든 잔차 유닛에 </a:t>
            </a:r>
            <a:r>
              <a:rPr lang="en-US" altLang="ko-KR"/>
              <a:t>SE </a:t>
            </a:r>
            <a:r>
              <a:rPr lang="ko-KR" altLang="en-US"/>
              <a:t>블록 이라는 작은 신경망을 추가하여 성능을 향상</a:t>
            </a:r>
            <a:endParaRPr lang="en-US" altLang="ko-KR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107AE70-75F7-9F3D-4D6C-A0265E15D17B}"/>
              </a:ext>
            </a:extLst>
          </p:cNvPr>
          <p:cNvSpPr txBox="1"/>
          <p:nvPr/>
        </p:nvSpPr>
        <p:spPr>
          <a:xfrm>
            <a:off x="3042082" y="5921750"/>
            <a:ext cx="610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+mn-ea"/>
              </a:rPr>
              <a:t>그림 </a:t>
            </a:r>
            <a:r>
              <a:rPr lang="en-US" altLang="ko-KR" sz="1400" b="1" dirty="0" smtClean="0">
                <a:latin typeface="+mn-ea"/>
              </a:rPr>
              <a:t>14-21 </a:t>
            </a:r>
            <a:r>
              <a:rPr lang="en-US" altLang="ko-KR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SE-Inception 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모듈</a:t>
            </a:r>
            <a:r>
              <a:rPr lang="en-US" altLang="ko-KR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왼쪽</a:t>
            </a:r>
            <a:r>
              <a:rPr lang="en-US" altLang="ko-KR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)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와 </a:t>
            </a:r>
            <a:r>
              <a:rPr lang="en-US" altLang="ko-KR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SE-</a:t>
            </a:r>
            <a:r>
              <a:rPr lang="en-US" altLang="ko-KR" sz="1400" b="1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ResNet</a:t>
            </a:r>
            <a:r>
              <a:rPr lang="en-US" altLang="ko-KR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400" b="1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유닛</a:t>
            </a:r>
            <a:r>
              <a:rPr lang="en-US" altLang="ko-KR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오른쪽</a:t>
            </a:r>
            <a:r>
              <a:rPr lang="en-US" altLang="ko-KR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)</a:t>
            </a:r>
            <a:endParaRPr lang="ko-KR" altLang="en-US" sz="1400" b="1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7C16FE93-3BBC-3361-EEE3-5D59123AA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762" y="2338109"/>
            <a:ext cx="532447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287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14.5</a:t>
            </a:r>
            <a:r>
              <a:rPr lang="ko-KR" altLang="en-US" dirty="0" smtClean="0"/>
              <a:t> </a:t>
            </a:r>
            <a:r>
              <a:rPr lang="en-US" altLang="ko-KR" dirty="0"/>
              <a:t>CNN </a:t>
            </a:r>
            <a:r>
              <a:rPr lang="ko-KR" altLang="en-US" dirty="0"/>
              <a:t>구조</a:t>
            </a:r>
            <a:r>
              <a:rPr lang="en-US" altLang="ko-KR" dirty="0"/>
              <a:t>(19)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lvl="1"/>
            <a:r>
              <a:rPr lang="en-US" altLang="ko-KR"/>
              <a:t>SE </a:t>
            </a:r>
            <a:r>
              <a:rPr lang="ko-KR" altLang="en-US"/>
              <a:t>블록이 추가된 부분의 유닛의 출력을 깊이 차원에 초점을 맞추어 분석</a:t>
            </a:r>
            <a:endParaRPr lang="en-US" altLang="ko-KR"/>
          </a:p>
          <a:p>
            <a:pPr lvl="2"/>
            <a:r>
              <a:rPr lang="ko-KR" altLang="en-US"/>
              <a:t>어떤 특성이 일반적으로 동시에 가장 크게 활성화되는지 학습한 다음</a:t>
            </a:r>
            <a:r>
              <a:rPr lang="en-US" altLang="ko-KR"/>
              <a:t>, </a:t>
            </a:r>
            <a:r>
              <a:rPr lang="ko-KR" altLang="en-US"/>
              <a:t>이 정보를 사용하여 특성 맵을 보정</a:t>
            </a:r>
            <a:endParaRPr lang="en-US" altLang="ko-KR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107AE70-75F7-9F3D-4D6C-A0265E15D17B}"/>
              </a:ext>
            </a:extLst>
          </p:cNvPr>
          <p:cNvSpPr txBox="1"/>
          <p:nvPr/>
        </p:nvSpPr>
        <p:spPr>
          <a:xfrm>
            <a:off x="3042082" y="4948004"/>
            <a:ext cx="610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+mn-ea"/>
              </a:rPr>
              <a:t>그림 </a:t>
            </a:r>
            <a:r>
              <a:rPr lang="en-US" altLang="ko-KR" sz="1400" b="1" dirty="0" smtClean="0">
                <a:latin typeface="+mn-ea"/>
              </a:rPr>
              <a:t>14-22 </a:t>
            </a:r>
            <a:r>
              <a:rPr lang="en-US" altLang="ko-KR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SE 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블록은 특성 </a:t>
            </a:r>
            <a:r>
              <a:rPr lang="ko-KR" altLang="en-US" sz="1400" b="1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맵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보정을 수행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DF906F7C-B03A-2BFB-969C-F593D11DC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762" y="2024062"/>
            <a:ext cx="60864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791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14.5</a:t>
            </a:r>
            <a:r>
              <a:rPr lang="ko-KR" altLang="en-US" dirty="0" smtClean="0"/>
              <a:t> </a:t>
            </a:r>
            <a:r>
              <a:rPr lang="en-US" altLang="ko-KR" dirty="0"/>
              <a:t>CNN </a:t>
            </a:r>
            <a:r>
              <a:rPr lang="ko-KR" altLang="en-US" dirty="0"/>
              <a:t>구조</a:t>
            </a:r>
            <a:r>
              <a:rPr lang="en-US" altLang="ko-KR" dirty="0"/>
              <a:t>(20)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lvl="1"/>
            <a:r>
              <a:rPr lang="ko-KR" altLang="en-US"/>
              <a:t>하나의 </a:t>
            </a:r>
            <a:r>
              <a:rPr lang="en-US" altLang="ko-KR"/>
              <a:t>SE </a:t>
            </a:r>
            <a:r>
              <a:rPr lang="ko-KR" altLang="en-US"/>
              <a:t>블록은 </a:t>
            </a:r>
            <a:r>
              <a:rPr lang="en-US" altLang="ko-KR"/>
              <a:t>3</a:t>
            </a:r>
            <a:r>
              <a:rPr lang="ko-KR" altLang="en-US"/>
              <a:t>개의 층으로 구성</a:t>
            </a:r>
            <a:endParaRPr lang="en-US" altLang="ko-KR"/>
          </a:p>
          <a:p>
            <a:pPr lvl="2"/>
            <a:r>
              <a:rPr lang="ko-KR" altLang="en-US"/>
              <a:t>전역 평균 풀링 층</a:t>
            </a:r>
            <a:endParaRPr lang="en-US" altLang="ko-KR"/>
          </a:p>
          <a:p>
            <a:pPr lvl="2"/>
            <a:r>
              <a:rPr lang="en-US" altLang="ko-KR"/>
              <a:t>ReLU </a:t>
            </a:r>
            <a:r>
              <a:rPr lang="ko-KR" altLang="en-US"/>
              <a:t>활성화 함수를 사용하는 밀집 은닉 층</a:t>
            </a:r>
            <a:endParaRPr lang="en-US" altLang="ko-KR"/>
          </a:p>
          <a:p>
            <a:pPr lvl="2"/>
            <a:r>
              <a:rPr lang="ko-KR" altLang="en-US"/>
              <a:t>시그모이드 활성화 함수를 사용하는 밀집 출력 층</a:t>
            </a:r>
            <a:endParaRPr lang="en-US" altLang="ko-KR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107AE70-75F7-9F3D-4D6C-A0265E15D17B}"/>
              </a:ext>
            </a:extLst>
          </p:cNvPr>
          <p:cNvSpPr txBox="1"/>
          <p:nvPr/>
        </p:nvSpPr>
        <p:spPr>
          <a:xfrm>
            <a:off x="3042082" y="5292046"/>
            <a:ext cx="610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+mn-ea"/>
              </a:rPr>
              <a:t>그림 </a:t>
            </a:r>
            <a:r>
              <a:rPr lang="en-US" altLang="ko-KR" sz="1400" b="1" dirty="0" smtClean="0">
                <a:latin typeface="+mn-ea"/>
              </a:rPr>
              <a:t>14-23 </a:t>
            </a:r>
            <a:r>
              <a:rPr lang="en-US" altLang="ko-KR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SE 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블록 구조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27D19C9B-5820-6998-1D34-961E91710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000" y="2414588"/>
            <a:ext cx="389572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4020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14.5</a:t>
            </a:r>
            <a:r>
              <a:rPr lang="ko-KR" altLang="en-US" dirty="0" smtClean="0"/>
              <a:t> </a:t>
            </a:r>
            <a:r>
              <a:rPr lang="en-US" altLang="ko-KR" dirty="0"/>
              <a:t>CNN </a:t>
            </a:r>
            <a:r>
              <a:rPr lang="ko-KR" altLang="en-US" dirty="0"/>
              <a:t>구조</a:t>
            </a:r>
            <a:r>
              <a:rPr lang="en-US" altLang="ko-KR" dirty="0"/>
              <a:t>(21)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>
                <a:solidFill>
                  <a:srgbClr val="FF0000"/>
                </a:solidFill>
              </a:rPr>
              <a:t>14.5.8 </a:t>
            </a:r>
            <a:r>
              <a:rPr lang="ko-KR" altLang="en-US" b="1">
                <a:solidFill>
                  <a:srgbClr val="FF0000"/>
                </a:solidFill>
              </a:rPr>
              <a:t>주목할 만한 다른 구조</a:t>
            </a:r>
            <a:endParaRPr lang="en-US" altLang="ko-KR" b="1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b="1"/>
              <a:t>ResNeXt</a:t>
            </a:r>
          </a:p>
          <a:p>
            <a:pPr lvl="1"/>
            <a:r>
              <a:rPr lang="en-US" altLang="ko-KR"/>
              <a:t>ResNeXt</a:t>
            </a:r>
            <a:r>
              <a:rPr lang="ko-KR" altLang="en-US"/>
              <a:t>는 </a:t>
            </a:r>
            <a:r>
              <a:rPr lang="en-US" altLang="ko-KR"/>
              <a:t>ResNet</a:t>
            </a:r>
            <a:r>
              <a:rPr lang="ko-KR" altLang="en-US"/>
              <a:t>의 잔차 유닛을 향상</a:t>
            </a:r>
            <a:endParaRPr lang="en-US" altLang="ko-KR"/>
          </a:p>
          <a:p>
            <a:pPr marL="0" indent="0">
              <a:buNone/>
            </a:pPr>
            <a:r>
              <a:rPr lang="en-US" altLang="ko-KR" b="1"/>
              <a:t>DenseNet</a:t>
            </a:r>
          </a:p>
          <a:p>
            <a:pPr lvl="1"/>
            <a:r>
              <a:rPr lang="en-US" altLang="ko-KR"/>
              <a:t>DenseNet</a:t>
            </a:r>
            <a:r>
              <a:rPr lang="ko-KR" altLang="en-US"/>
              <a:t>은 여러 개의 밀집 블록으로 구성</a:t>
            </a:r>
            <a:endParaRPr lang="en-US" altLang="ko-KR"/>
          </a:p>
          <a:p>
            <a:pPr marL="0" indent="0">
              <a:buNone/>
            </a:pPr>
            <a:r>
              <a:rPr lang="en-US" altLang="ko-KR" b="1"/>
              <a:t>MobileNet</a:t>
            </a:r>
          </a:p>
          <a:p>
            <a:pPr lvl="1"/>
            <a:r>
              <a:rPr lang="en-US" altLang="ko-KR"/>
              <a:t>MobileNet</a:t>
            </a:r>
            <a:r>
              <a:rPr lang="ko-KR" altLang="en-US"/>
              <a:t>은 경량이고 빠르게 설계된 간소화 모델로 모바일과 웹 애플리케이션에서 널리 사용</a:t>
            </a:r>
            <a:endParaRPr lang="en-US" altLang="ko-KR"/>
          </a:p>
          <a:p>
            <a:pPr lvl="1"/>
            <a:r>
              <a:rPr lang="en-US" altLang="ko-KR"/>
              <a:t>Xception</a:t>
            </a:r>
            <a:r>
              <a:rPr lang="ko-KR" altLang="en-US"/>
              <a:t>처럼 깊이별 분리 합성곱 층을 기반</a:t>
            </a:r>
            <a:endParaRPr lang="en-US" altLang="ko-KR"/>
          </a:p>
          <a:p>
            <a:pPr marL="0" indent="0">
              <a:buNone/>
            </a:pPr>
            <a:r>
              <a:rPr lang="en-US" altLang="ko-KR" b="1"/>
              <a:t>CSPNet</a:t>
            </a:r>
          </a:p>
          <a:p>
            <a:pPr lvl="1"/>
            <a:r>
              <a:rPr lang="en-US" altLang="ko-KR"/>
              <a:t>DenseNet</a:t>
            </a:r>
            <a:r>
              <a:rPr lang="ko-KR" altLang="en-US"/>
              <a:t>과 비슷하지만 각 밀집 블록의 입력 중 일부가 블록을 통과하지 않고 블록의 출력에 바로 연결</a:t>
            </a:r>
            <a:endParaRPr lang="en-US" altLang="ko-KR"/>
          </a:p>
          <a:p>
            <a:pPr marL="0" indent="0">
              <a:buNone/>
            </a:pPr>
            <a:r>
              <a:rPr lang="en-US" altLang="ko-KR" b="1"/>
              <a:t>EfficientNet</a:t>
            </a:r>
          </a:p>
          <a:p>
            <a:pPr lvl="1"/>
            <a:r>
              <a:rPr lang="ko-KR" altLang="en-US"/>
              <a:t>복합 스케일링</a:t>
            </a:r>
            <a:r>
              <a:rPr lang="en-US" altLang="ko-KR"/>
              <a:t>(compound scaling)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0608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9F0E333E-71DD-7049-8195-206402707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xmlns="" id="{66E84FC0-2A25-43E4-9A74-6BD9977058E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xmlns="" id="{3131C8B5-353C-DD47-B91A-E4E0FEE22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책의 학습 목표</a:t>
            </a:r>
            <a:endParaRPr lang="x-none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5DAE6BD9-534E-B46C-A041-2AE8AF2CB3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220082"/>
              </p:ext>
            </p:extLst>
          </p:nvPr>
        </p:nvGraphicFramePr>
        <p:xfrm>
          <a:off x="916657" y="1376363"/>
          <a:ext cx="10616532" cy="3709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5944">
                  <a:extLst>
                    <a:ext uri="{9D8B030D-6E8A-4147-A177-3AD203B41FA5}">
                      <a16:colId xmlns:a16="http://schemas.microsoft.com/office/drawing/2014/main" xmlns="" val="329854796"/>
                    </a:ext>
                  </a:extLst>
                </a:gridCol>
                <a:gridCol w="5970588">
                  <a:extLst>
                    <a:ext uri="{9D8B030D-6E8A-4147-A177-3AD203B41FA5}">
                      <a16:colId xmlns:a16="http://schemas.microsoft.com/office/drawing/2014/main" xmlns="" val="19933714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:  </a:t>
                      </a:r>
                      <a:r>
                        <a:rPr lang="ko-KR" altLang="en-US" sz="1300" b="1" dirty="0" err="1">
                          <a:solidFill>
                            <a:schemeClr val="tx1"/>
                          </a:solidFill>
                        </a:rPr>
                        <a:t>케라스를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 사용한 인공 신경망 소개</a:t>
                      </a:r>
                      <a:endParaRPr lang="en-US" altLang="ko-KR" sz="13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>
                          <a:solidFill>
                            <a:schemeClr val="tx1"/>
                          </a:solidFill>
                        </a:rPr>
                        <a:t>인공 신경망과 케라스를 이용한 구현 방법</a:t>
                      </a:r>
                      <a:endParaRPr lang="en-US" altLang="ko-KR" sz="13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492431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:  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심층 신경망 훈련</a:t>
                      </a:r>
                      <a:endParaRPr lang="ko-KR" altLang="en-US" sz="13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심층 신경망의 문제와 해결 방법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518245002"/>
                  </a:ext>
                </a:extLst>
              </a:tr>
              <a:tr h="3714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:  </a:t>
                      </a:r>
                      <a:r>
                        <a:rPr lang="ko-KR" altLang="en-US" sz="1300" b="1" dirty="0" err="1">
                          <a:solidFill>
                            <a:schemeClr val="tx1"/>
                          </a:solidFill>
                        </a:rPr>
                        <a:t>텐서플로를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 사용한 사용자 정의 모델과 훈련</a:t>
                      </a:r>
                      <a:endParaRPr lang="ko-KR" altLang="en-US" sz="13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/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</a:rPr>
                        <a:t>텐서플로와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</a:rPr>
                        <a:t>저수준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</a:rPr>
                        <a:t>파이썬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API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를 이용한 사용자 정의 모델과 훈련 알고리즘</a:t>
                      </a:r>
                      <a:endParaRPr lang="en-US" altLang="ko-KR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377319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:  </a:t>
                      </a:r>
                      <a:r>
                        <a:rPr lang="ko-KR" altLang="en-US" sz="1300" b="1" dirty="0" err="1" smtClean="0">
                          <a:solidFill>
                            <a:schemeClr val="tx1"/>
                          </a:solidFill>
                        </a:rPr>
                        <a:t>텐서플로를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 사용한 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데이터 적재와 전처리</a:t>
                      </a:r>
                      <a:endParaRPr lang="en-US" altLang="ko-KR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 err="1">
                          <a:solidFill>
                            <a:schemeClr val="tx1"/>
                          </a:solidFill>
                        </a:rPr>
                        <a:t>tf.data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 API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en-US" altLang="ko-KR" sz="1300" b="0" dirty="0" err="1">
                          <a:solidFill>
                            <a:schemeClr val="tx1"/>
                          </a:solidFill>
                        </a:rPr>
                        <a:t>TFRecord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포맷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</a:rPr>
                        <a:t>케라스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 전처리 층 및  </a:t>
                      </a:r>
                      <a:r>
                        <a:rPr lang="en-US" altLang="ko-KR" sz="1300" b="0" dirty="0" err="1">
                          <a:solidFill>
                            <a:schemeClr val="tx1"/>
                          </a:solidFill>
                        </a:rPr>
                        <a:t>tf.data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 API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 사용 방법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54438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:  </a:t>
                      </a:r>
                      <a:r>
                        <a:rPr lang="ko-KR" altLang="en-US" sz="1300" b="1" dirty="0" err="1">
                          <a:solidFill>
                            <a:schemeClr val="tx1"/>
                          </a:solidFill>
                        </a:rPr>
                        <a:t>합성곱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 신경망을 사용한 컴퓨터 비전</a:t>
                      </a:r>
                      <a:endParaRPr lang="en-US" altLang="ko-KR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/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CNN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구성 요소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</a:rPr>
                        <a:t>케라스를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 사용한 구현 방법</a:t>
                      </a:r>
                      <a:endParaRPr lang="en-US" altLang="ko-KR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526344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15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:  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RNN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과 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CNN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을 사용한 시퀀스 처리</a:t>
                      </a:r>
                      <a:endParaRPr lang="en-US" altLang="ko-KR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RNN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개념과 </a:t>
                      </a:r>
                      <a:r>
                        <a:rPr lang="en-US" altLang="ko-KR" sz="1300" b="0" dirty="0" err="1">
                          <a:solidFill>
                            <a:schemeClr val="tx1"/>
                          </a:solidFill>
                        </a:rPr>
                        <a:t>WaveNet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구현</a:t>
                      </a:r>
                      <a:endParaRPr lang="en-US" altLang="ko-KR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0477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:  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RNN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과 </a:t>
                      </a:r>
                      <a:r>
                        <a:rPr lang="ko-KR" altLang="en-US" sz="1300" b="1" dirty="0" err="1">
                          <a:solidFill>
                            <a:schemeClr val="tx1"/>
                          </a:solidFill>
                        </a:rPr>
                        <a:t>어텐션을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 사용한 자연어 처리</a:t>
                      </a:r>
                      <a:endParaRPr lang="ko-KR" altLang="en-US" sz="13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문장 수준의 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RNN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과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</a:rPr>
                        <a:t>어텐션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 메커니즘 </a:t>
                      </a:r>
                      <a:endParaRPr lang="en-US" altLang="ko-KR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44448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17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:  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오토인코더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</a:rPr>
                        <a:t>GAN 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그리고 확산 모델</a:t>
                      </a:r>
                      <a:endParaRPr lang="ko-KR" altLang="en-US" sz="13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오토인코더  차원 축소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특성 추출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비지도 사전 훈련 방법과 생성 모델</a:t>
                      </a:r>
                      <a:endParaRPr lang="en-US" altLang="ko-KR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21961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18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:  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강화 학습</a:t>
                      </a:r>
                      <a:endParaRPr lang="ko-KR" altLang="en-US" sz="13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강화 학습 개념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 정책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</a:rPr>
                        <a:t>그레이디언트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 심층 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Q-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네트워크</a:t>
                      </a:r>
                      <a:endParaRPr lang="en-US" altLang="ko-KR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70771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19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:  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대규모 </a:t>
                      </a:r>
                      <a:r>
                        <a:rPr lang="ko-KR" altLang="en-US" sz="1300" b="1" dirty="0" err="1">
                          <a:solidFill>
                            <a:schemeClr val="tx1"/>
                          </a:solidFill>
                        </a:rPr>
                        <a:t>텐서플로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</a:rPr>
                        <a:t> 모델 훈련과 배포</a:t>
                      </a:r>
                      <a:endParaRPr lang="en-US" altLang="ko-KR" sz="13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TF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</a:rPr>
                        <a:t>서빙과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</a:rPr>
                        <a:t>구글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300" b="0" dirty="0" err="1">
                          <a:solidFill>
                            <a:schemeClr val="tx1"/>
                          </a:solidFill>
                        </a:rPr>
                        <a:t>버텍스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300" b="0" dirty="0">
                          <a:solidFill>
                            <a:schemeClr val="tx1"/>
                          </a:solidFill>
                        </a:rPr>
                        <a:t>AI </a:t>
                      </a:r>
                      <a:r>
                        <a:rPr lang="ko-KR" altLang="en-US" sz="1300" b="0" dirty="0">
                          <a:solidFill>
                            <a:schemeClr val="tx1"/>
                          </a:solidFill>
                        </a:rPr>
                        <a:t>플랫폼에 모델을 배포하는 방법</a:t>
                      </a:r>
                      <a:endParaRPr lang="en-US" altLang="ko-KR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26546655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545E3CB-82CC-003C-D3BF-626496380430}"/>
              </a:ext>
            </a:extLst>
          </p:cNvPr>
          <p:cNvSpPr txBox="1"/>
          <p:nvPr/>
        </p:nvSpPr>
        <p:spPr>
          <a:xfrm>
            <a:off x="1898306" y="834712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신경망과 딥러닝</a:t>
            </a:r>
            <a:endParaRPr lang="ko-KR" altLang="en-US" sz="2000" b="1" dirty="0">
              <a:solidFill>
                <a:schemeClr val="accent4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8499164D-9D1E-DF69-62E3-756AB475781F}"/>
              </a:ext>
            </a:extLst>
          </p:cNvPr>
          <p:cNvSpPr/>
          <p:nvPr/>
        </p:nvSpPr>
        <p:spPr>
          <a:xfrm>
            <a:off x="911225" y="878477"/>
            <a:ext cx="790575" cy="31258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latin typeface="+mn-ea"/>
              </a:rPr>
              <a:t>2</a:t>
            </a:r>
            <a:r>
              <a:rPr lang="ko-KR" altLang="en-US" sz="2000" b="1">
                <a:latin typeface="+mn-ea"/>
              </a:rPr>
              <a:t>부</a:t>
            </a:r>
          </a:p>
        </p:txBody>
      </p:sp>
    </p:spTree>
    <p:extLst>
      <p:ext uri="{BB962C8B-B14F-4D97-AF65-F5344CB8AC3E}">
        <p14:creationId xmlns:p14="http://schemas.microsoft.com/office/powerpoint/2010/main" val="32190681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14.5</a:t>
            </a:r>
            <a:r>
              <a:rPr lang="ko-KR" altLang="en-US" dirty="0" smtClean="0"/>
              <a:t> </a:t>
            </a:r>
            <a:r>
              <a:rPr lang="en-US" altLang="ko-KR" dirty="0"/>
              <a:t>CNN </a:t>
            </a:r>
            <a:r>
              <a:rPr lang="ko-KR" altLang="en-US" dirty="0"/>
              <a:t>구조</a:t>
            </a:r>
            <a:r>
              <a:rPr lang="en-US" altLang="ko-KR" dirty="0"/>
              <a:t>(22)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>
                <a:solidFill>
                  <a:srgbClr val="FF0000"/>
                </a:solidFill>
              </a:rPr>
              <a:t>14.5.9 </a:t>
            </a:r>
            <a:r>
              <a:rPr lang="ko-KR" altLang="en-US" b="1">
                <a:solidFill>
                  <a:srgbClr val="FF0000"/>
                </a:solidFill>
              </a:rPr>
              <a:t>올바른 </a:t>
            </a:r>
            <a:r>
              <a:rPr lang="en-US" altLang="ko-KR" b="1">
                <a:solidFill>
                  <a:srgbClr val="FF0000"/>
                </a:solidFill>
              </a:rPr>
              <a:t>CNN </a:t>
            </a:r>
            <a:r>
              <a:rPr lang="ko-KR" altLang="en-US" b="1">
                <a:solidFill>
                  <a:srgbClr val="FF0000"/>
                </a:solidFill>
              </a:rPr>
              <a:t>구조 선택</a:t>
            </a:r>
            <a:endParaRPr lang="en-US" altLang="ko-KR" b="1">
              <a:solidFill>
                <a:srgbClr val="FF0000"/>
              </a:solidFill>
            </a:endParaRPr>
          </a:p>
          <a:p>
            <a:pPr lvl="1"/>
            <a:r>
              <a:rPr lang="ko-KR" altLang="en-US"/>
              <a:t>프로젝트에 가장 잘 맞는 </a:t>
            </a:r>
            <a:r>
              <a:rPr lang="en-US" altLang="ko-KR"/>
              <a:t>CNN </a:t>
            </a:r>
            <a:r>
              <a:rPr lang="ko-KR" altLang="en-US"/>
              <a:t>구조 선택의 기준</a:t>
            </a:r>
            <a:endParaRPr lang="en-US" altLang="ko-KR"/>
          </a:p>
          <a:p>
            <a:pPr lvl="2"/>
            <a:r>
              <a:rPr lang="ko-KR" altLang="en-US"/>
              <a:t>정확도</a:t>
            </a:r>
            <a:endParaRPr lang="en-US" altLang="ko-KR"/>
          </a:p>
          <a:p>
            <a:pPr lvl="2"/>
            <a:r>
              <a:rPr lang="ko-KR" altLang="en-US"/>
              <a:t>모델 크기</a:t>
            </a:r>
            <a:r>
              <a:rPr lang="en-US" altLang="ko-KR"/>
              <a:t>( </a:t>
            </a:r>
            <a:r>
              <a:rPr lang="ko-KR" altLang="en-US"/>
              <a:t>예 모바일 디바이스에 배포하는 경우</a:t>
            </a:r>
            <a:r>
              <a:rPr lang="en-US" altLang="ko-KR"/>
              <a:t>)</a:t>
            </a:r>
          </a:p>
          <a:p>
            <a:pPr lvl="2"/>
            <a:r>
              <a:rPr lang="en-US" altLang="ko-KR"/>
              <a:t>CPU</a:t>
            </a:r>
            <a:r>
              <a:rPr lang="ko-KR" altLang="en-US"/>
              <a:t>의 추론 속도</a:t>
            </a:r>
            <a:endParaRPr lang="en-US" altLang="ko-KR"/>
          </a:p>
          <a:p>
            <a:pPr lvl="2"/>
            <a:r>
              <a:rPr lang="en-US" altLang="ko-KR"/>
              <a:t>GPU</a:t>
            </a:r>
            <a:r>
              <a:rPr lang="ko-KR" altLang="en-US"/>
              <a:t>에서 추론 속도 등</a:t>
            </a:r>
            <a:endParaRPr lang="en-US" altLang="ko-KR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38873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14.5</a:t>
            </a:r>
            <a:r>
              <a:rPr lang="ko-KR" altLang="en-US" dirty="0" smtClean="0"/>
              <a:t> </a:t>
            </a:r>
            <a:r>
              <a:rPr lang="en-US" altLang="ko-KR" dirty="0"/>
              <a:t>CNN </a:t>
            </a:r>
            <a:r>
              <a:rPr lang="ko-KR" altLang="en-US" dirty="0"/>
              <a:t>구조</a:t>
            </a:r>
            <a:r>
              <a:rPr lang="en-US" altLang="ko-KR" dirty="0"/>
              <a:t>(23)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C92D236-FEDF-C26F-426E-42D38041F8F8}"/>
              </a:ext>
            </a:extLst>
          </p:cNvPr>
          <p:cNvSpPr txBox="1"/>
          <p:nvPr/>
        </p:nvSpPr>
        <p:spPr>
          <a:xfrm>
            <a:off x="1402672" y="872973"/>
            <a:ext cx="610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latin typeface="+mn-ea"/>
              </a:rPr>
              <a:t>표 </a:t>
            </a:r>
            <a:r>
              <a:rPr lang="en-US" altLang="ko-KR" sz="1400" b="1" dirty="0" smtClean="0">
                <a:latin typeface="+mn-ea"/>
              </a:rPr>
              <a:t>14-3 </a:t>
            </a:r>
            <a:r>
              <a:rPr lang="ko-KR" altLang="en-US" sz="1400" b="1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케라스에서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제공하는 사전 훈련된 모델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98C9FDD4-F97C-6270-3AAC-36133095D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366" y="1201761"/>
            <a:ext cx="6572282" cy="495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6700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14.6</a:t>
            </a:r>
            <a:r>
              <a:rPr lang="ko-KR" altLang="en-US" dirty="0" smtClean="0"/>
              <a:t> </a:t>
            </a:r>
            <a:r>
              <a:rPr lang="ko-KR" altLang="en-US" dirty="0" err="1"/>
              <a:t>케라스로</a:t>
            </a:r>
            <a:r>
              <a:rPr lang="ko-KR" altLang="en-US" dirty="0"/>
              <a:t> </a:t>
            </a:r>
            <a:r>
              <a:rPr lang="en-US" altLang="ko-KR" dirty="0"/>
              <a:t>ResNet-34 CNN </a:t>
            </a:r>
            <a:r>
              <a:rPr lang="ko-KR" altLang="en-US" dirty="0"/>
              <a:t>구현하기</a:t>
            </a:r>
            <a:r>
              <a:rPr lang="en-US" altLang="ko-KR" dirty="0"/>
              <a:t>(1)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lvl="1"/>
            <a:r>
              <a:rPr lang="ko-KR" altLang="en-US" dirty="0" err="1"/>
              <a:t>케라스를</a:t>
            </a:r>
            <a:r>
              <a:rPr lang="ko-KR" altLang="en-US" dirty="0"/>
              <a:t> 사용해 직접 </a:t>
            </a:r>
            <a:r>
              <a:rPr lang="en-US" altLang="ko-KR" dirty="0"/>
              <a:t>ResNet-34 </a:t>
            </a:r>
            <a:r>
              <a:rPr lang="ko-KR" altLang="en-US" dirty="0"/>
              <a:t>모델을 구현</a:t>
            </a:r>
            <a:endParaRPr lang="en-US" altLang="ko-KR" dirty="0"/>
          </a:p>
          <a:p>
            <a:pPr lvl="2"/>
            <a:r>
              <a:rPr lang="en-US" altLang="ko-KR" dirty="0" err="1"/>
              <a:t>ResidualUnit</a:t>
            </a:r>
            <a:r>
              <a:rPr lang="en-US" altLang="ko-KR" dirty="0"/>
              <a:t> </a:t>
            </a:r>
            <a:r>
              <a:rPr lang="ko-KR" altLang="en-US" dirty="0"/>
              <a:t>층 만들기 </a:t>
            </a:r>
            <a:r>
              <a:rPr lang="en-US" altLang="ko-KR" dirty="0"/>
              <a:t>- [</a:t>
            </a:r>
            <a:r>
              <a:rPr lang="ko-KR" altLang="en-US" dirty="0"/>
              <a:t>그림 </a:t>
            </a:r>
            <a:r>
              <a:rPr lang="en-US" altLang="ko-KR" dirty="0" smtClean="0"/>
              <a:t>14.19</a:t>
            </a:r>
            <a:r>
              <a:rPr lang="en-US" altLang="ko-KR" dirty="0"/>
              <a:t>]</a:t>
            </a:r>
            <a:r>
              <a:rPr lang="ko-KR" altLang="en-US" dirty="0"/>
              <a:t>를 구현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FA0EA96-2669-2104-7015-4BE9E1C8E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90941"/>
            <a:ext cx="7077226" cy="6518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C5ED559D-B76A-9A4A-B814-923B039DC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645044"/>
            <a:ext cx="7051829" cy="3877236"/>
          </a:xfrm>
          <a:prstGeom prst="rect">
            <a:avLst/>
          </a:prstGeom>
        </p:spPr>
      </p:pic>
      <p:grpSp>
        <p:nvGrpSpPr>
          <p:cNvPr id="11" name="Group 19">
            <a:extLst>
              <a:ext uri="{FF2B5EF4-FFF2-40B4-BE49-F238E27FC236}">
                <a16:creationId xmlns="" xmlns:a16="http://schemas.microsoft.com/office/drawing/2014/main" id="{4727B6F7-95AF-8D74-3DBB-525E2351863F}"/>
              </a:ext>
            </a:extLst>
          </p:cNvPr>
          <p:cNvGrpSpPr/>
          <p:nvPr/>
        </p:nvGrpSpPr>
        <p:grpSpPr>
          <a:xfrm>
            <a:off x="1524000" y="2319616"/>
            <a:ext cx="6980808" cy="114943"/>
            <a:chOff x="1876857" y="5902303"/>
            <a:chExt cx="8381561" cy="270919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2" name="Wave 20">
              <a:extLst>
                <a:ext uri="{FF2B5EF4-FFF2-40B4-BE49-F238E27FC236}">
                  <a16:creationId xmlns="" xmlns:a16="http://schemas.microsoft.com/office/drawing/2014/main" id="{C7861C43-5DF7-E72E-A29F-7F01D67F0FC9}"/>
                </a:ext>
              </a:extLst>
            </p:cNvPr>
            <p:cNvSpPr/>
            <p:nvPr/>
          </p:nvSpPr>
          <p:spPr>
            <a:xfrm>
              <a:off x="1876857" y="5902303"/>
              <a:ext cx="1060704" cy="270919"/>
            </a:xfrm>
            <a:prstGeom prst="wav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Wave 21">
              <a:extLst>
                <a:ext uri="{FF2B5EF4-FFF2-40B4-BE49-F238E27FC236}">
                  <a16:creationId xmlns="" xmlns:a16="http://schemas.microsoft.com/office/drawing/2014/main" id="{A5B4416F-63BE-DDD2-68C2-7DB7A9C2FBA2}"/>
                </a:ext>
              </a:extLst>
            </p:cNvPr>
            <p:cNvSpPr/>
            <p:nvPr/>
          </p:nvSpPr>
          <p:spPr>
            <a:xfrm>
              <a:off x="2922695" y="5902303"/>
              <a:ext cx="1060704" cy="270919"/>
            </a:xfrm>
            <a:prstGeom prst="wav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Wave 22">
              <a:extLst>
                <a:ext uri="{FF2B5EF4-FFF2-40B4-BE49-F238E27FC236}">
                  <a16:creationId xmlns="" xmlns:a16="http://schemas.microsoft.com/office/drawing/2014/main" id="{F72E4060-E017-58EF-63F8-8400260ABCB6}"/>
                </a:ext>
              </a:extLst>
            </p:cNvPr>
            <p:cNvSpPr/>
            <p:nvPr/>
          </p:nvSpPr>
          <p:spPr>
            <a:xfrm>
              <a:off x="3968532" y="5902303"/>
              <a:ext cx="1060704" cy="270919"/>
            </a:xfrm>
            <a:prstGeom prst="wav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Wave 23">
              <a:extLst>
                <a:ext uri="{FF2B5EF4-FFF2-40B4-BE49-F238E27FC236}">
                  <a16:creationId xmlns="" xmlns:a16="http://schemas.microsoft.com/office/drawing/2014/main" id="{FD78A7A6-5B0B-3F69-9AF7-616A53A0E735}"/>
                </a:ext>
              </a:extLst>
            </p:cNvPr>
            <p:cNvSpPr/>
            <p:nvPr/>
          </p:nvSpPr>
          <p:spPr>
            <a:xfrm>
              <a:off x="4182625" y="5902303"/>
              <a:ext cx="1892448" cy="270919"/>
            </a:xfrm>
            <a:prstGeom prst="wav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>
                  <a:solidFill>
                    <a:schemeClr val="accent5">
                      <a:lumMod val="50000"/>
                    </a:schemeClr>
                  </a:solidFill>
                </a:rPr>
                <a:t>(</a:t>
              </a:r>
              <a:r>
                <a:rPr lang="ko-KR" altLang="en-US" sz="1400">
                  <a:solidFill>
                    <a:schemeClr val="accent5">
                      <a:lumMod val="50000"/>
                    </a:schemeClr>
                  </a:solidFill>
                </a:rPr>
                <a:t>코드 중략</a:t>
              </a:r>
              <a:r>
                <a:rPr lang="en-US" altLang="ko-KR" sz="1400">
                  <a:solidFill>
                    <a:schemeClr val="accent5">
                      <a:lumMod val="50000"/>
                    </a:schemeClr>
                  </a:solidFill>
                </a:rPr>
                <a:t>)</a:t>
              </a:r>
              <a:endParaRPr lang="ko-KR" altLang="en-US" sz="140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6" name="Wave 24">
              <a:extLst>
                <a:ext uri="{FF2B5EF4-FFF2-40B4-BE49-F238E27FC236}">
                  <a16:creationId xmlns="" xmlns:a16="http://schemas.microsoft.com/office/drawing/2014/main" id="{E0DCC671-7A7C-C8B5-0138-3F709BB192B2}"/>
                </a:ext>
              </a:extLst>
            </p:cNvPr>
            <p:cNvSpPr/>
            <p:nvPr/>
          </p:nvSpPr>
          <p:spPr>
            <a:xfrm>
              <a:off x="6060205" y="5902303"/>
              <a:ext cx="1060704" cy="270919"/>
            </a:xfrm>
            <a:prstGeom prst="wav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Wave 25">
              <a:extLst>
                <a:ext uri="{FF2B5EF4-FFF2-40B4-BE49-F238E27FC236}">
                  <a16:creationId xmlns="" xmlns:a16="http://schemas.microsoft.com/office/drawing/2014/main" id="{2EDD7C5F-37A7-3AB3-4997-EB9C2DA3D31B}"/>
                </a:ext>
              </a:extLst>
            </p:cNvPr>
            <p:cNvSpPr/>
            <p:nvPr/>
          </p:nvSpPr>
          <p:spPr>
            <a:xfrm>
              <a:off x="7106042" y="5902303"/>
              <a:ext cx="1060704" cy="270919"/>
            </a:xfrm>
            <a:prstGeom prst="wav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Wave 26">
              <a:extLst>
                <a:ext uri="{FF2B5EF4-FFF2-40B4-BE49-F238E27FC236}">
                  <a16:creationId xmlns="" xmlns:a16="http://schemas.microsoft.com/office/drawing/2014/main" id="{4924CB7E-49FD-7135-C61A-07DEDCDE15DC}"/>
                </a:ext>
              </a:extLst>
            </p:cNvPr>
            <p:cNvSpPr/>
            <p:nvPr/>
          </p:nvSpPr>
          <p:spPr>
            <a:xfrm>
              <a:off x="8151881" y="5902303"/>
              <a:ext cx="1060704" cy="270919"/>
            </a:xfrm>
            <a:prstGeom prst="wav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Wave 27">
              <a:extLst>
                <a:ext uri="{FF2B5EF4-FFF2-40B4-BE49-F238E27FC236}">
                  <a16:creationId xmlns="" xmlns:a16="http://schemas.microsoft.com/office/drawing/2014/main" id="{BC1F4581-D1AF-D4B6-3042-01B9BDFA4432}"/>
                </a:ext>
              </a:extLst>
            </p:cNvPr>
            <p:cNvSpPr/>
            <p:nvPr/>
          </p:nvSpPr>
          <p:spPr>
            <a:xfrm>
              <a:off x="9197714" y="5902303"/>
              <a:ext cx="1060704" cy="270919"/>
            </a:xfrm>
            <a:prstGeom prst="wav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719971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14.6</a:t>
            </a:r>
            <a:r>
              <a:rPr lang="ko-KR" altLang="en-US" dirty="0" smtClean="0"/>
              <a:t> </a:t>
            </a:r>
            <a:r>
              <a:rPr lang="ko-KR" altLang="en-US" dirty="0" err="1"/>
              <a:t>케라스로</a:t>
            </a:r>
            <a:r>
              <a:rPr lang="ko-KR" altLang="en-US" dirty="0"/>
              <a:t> </a:t>
            </a:r>
            <a:r>
              <a:rPr lang="en-US" altLang="ko-KR" dirty="0"/>
              <a:t>ResNet-34 CNN </a:t>
            </a:r>
            <a:r>
              <a:rPr lang="ko-KR" altLang="en-US" dirty="0"/>
              <a:t>구현하기</a:t>
            </a:r>
            <a:r>
              <a:rPr lang="en-US" altLang="ko-KR" dirty="0"/>
              <a:t>(2)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lvl="1"/>
            <a:r>
              <a:rPr lang="ko-KR" altLang="en-US" dirty="0" err="1"/>
              <a:t>케라스를</a:t>
            </a:r>
            <a:r>
              <a:rPr lang="ko-KR" altLang="en-US" dirty="0"/>
              <a:t> 사용해 직접 </a:t>
            </a:r>
            <a:r>
              <a:rPr lang="en-US" altLang="ko-KR" dirty="0"/>
              <a:t>ResNet-34 </a:t>
            </a:r>
            <a:r>
              <a:rPr lang="ko-KR" altLang="en-US" dirty="0"/>
              <a:t>모델을 구현</a:t>
            </a:r>
            <a:endParaRPr lang="en-US" altLang="ko-KR" dirty="0"/>
          </a:p>
          <a:p>
            <a:pPr lvl="2"/>
            <a:r>
              <a:rPr lang="en-US" altLang="ko-KR" dirty="0"/>
              <a:t>Sequential </a:t>
            </a:r>
            <a:r>
              <a:rPr lang="ko-KR" altLang="en-US" dirty="0"/>
              <a:t>클래스를 사용해 </a:t>
            </a:r>
            <a:r>
              <a:rPr lang="en-US" altLang="ko-KR" dirty="0"/>
              <a:t>ResNet-34 </a:t>
            </a:r>
            <a:r>
              <a:rPr lang="ko-KR" altLang="en-US" dirty="0"/>
              <a:t>모델 만들기 </a:t>
            </a:r>
            <a:r>
              <a:rPr lang="en-US" altLang="ko-KR" dirty="0"/>
              <a:t>- [</a:t>
            </a:r>
            <a:r>
              <a:rPr lang="ko-KR" altLang="en-US" dirty="0"/>
              <a:t>그림 </a:t>
            </a:r>
            <a:r>
              <a:rPr lang="en-US" altLang="ko-KR" dirty="0" smtClean="0"/>
              <a:t>14.18</a:t>
            </a:r>
            <a:r>
              <a:rPr lang="en-US" altLang="ko-KR" dirty="0"/>
              <a:t>]</a:t>
            </a:r>
            <a:r>
              <a:rPr lang="ko-KR" altLang="en-US" dirty="0"/>
              <a:t>의 구조와</a:t>
            </a:r>
            <a:r>
              <a:rPr lang="en-US" altLang="ko-KR" dirty="0"/>
              <a:t> </a:t>
            </a:r>
            <a:r>
              <a:rPr lang="ko-KR" altLang="en-US" dirty="0" err="1"/>
              <a:t>비슷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="" xmlns:a16="http://schemas.microsoft.com/office/drawing/2014/main" id="{0FEEFB36-1021-25AB-1BC2-831FD8C33D29}"/>
              </a:ext>
            </a:extLst>
          </p:cNvPr>
          <p:cNvGrpSpPr/>
          <p:nvPr/>
        </p:nvGrpSpPr>
        <p:grpSpPr>
          <a:xfrm>
            <a:off x="1524000" y="1538288"/>
            <a:ext cx="7934325" cy="4286250"/>
            <a:chOff x="2128837" y="1672609"/>
            <a:chExt cx="7934325" cy="4286250"/>
          </a:xfrm>
        </p:grpSpPr>
        <p:pic>
          <p:nvPicPr>
            <p:cNvPr id="6" name="그림 5">
              <a:extLst>
                <a:ext uri="{FF2B5EF4-FFF2-40B4-BE49-F238E27FC236}">
                  <a16:creationId xmlns="" xmlns:a16="http://schemas.microsoft.com/office/drawing/2014/main" id="{541C73B6-F3F2-7E51-C76A-4AF05888D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3600" y="1672609"/>
              <a:ext cx="7924800" cy="74295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="" xmlns:a16="http://schemas.microsoft.com/office/drawing/2014/main" id="{7BC64EB6-0CEE-1BAD-ECB3-FC3B58C7C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28837" y="2415559"/>
              <a:ext cx="7934325" cy="3543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62749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14.7</a:t>
            </a:r>
            <a:r>
              <a:rPr lang="ko-KR" altLang="en-US" dirty="0" smtClean="0"/>
              <a:t> </a:t>
            </a:r>
            <a:r>
              <a:rPr lang="ko-KR" altLang="en-US" dirty="0" err="1"/>
              <a:t>케라스의</a:t>
            </a:r>
            <a:r>
              <a:rPr lang="ko-KR" altLang="en-US" dirty="0"/>
              <a:t> 사전 훈련 모델 사용하기</a:t>
            </a:r>
            <a:r>
              <a:rPr lang="en-US" altLang="ko-KR" dirty="0"/>
              <a:t>(1)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lvl="1"/>
            <a:r>
              <a:rPr lang="en-US" altLang="ko-KR"/>
              <a:t>tf.keras.applications </a:t>
            </a:r>
            <a:r>
              <a:rPr lang="ko-KR" altLang="en-US"/>
              <a:t>패키지에 준비되어 있는 사전 훈련된 모델</a:t>
            </a:r>
            <a:endParaRPr lang="en-US" altLang="ko-KR"/>
          </a:p>
          <a:p>
            <a:pPr lvl="2"/>
            <a:r>
              <a:rPr lang="ko-KR" altLang="en-US"/>
              <a:t>예시</a:t>
            </a:r>
            <a:r>
              <a:rPr lang="en-US" altLang="ko-KR"/>
              <a:t>)</a:t>
            </a:r>
            <a:r>
              <a:rPr lang="ko-KR" altLang="en-US"/>
              <a:t> 이미지넷 데이터셋에서 사전 훈련된 </a:t>
            </a:r>
            <a:r>
              <a:rPr lang="en-US" altLang="ko-KR"/>
              <a:t>ResNet-50 </a:t>
            </a:r>
            <a:r>
              <a:rPr lang="ko-KR" altLang="en-US"/>
              <a:t>모델을 로드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케라스의 </a:t>
            </a:r>
            <a:r>
              <a:rPr lang="en-US" altLang="ko-KR"/>
              <a:t>Resizing </a:t>
            </a:r>
            <a:r>
              <a:rPr lang="ko-KR" altLang="en-US"/>
              <a:t>층을 사용해 샘플 이미지 두 개의 크기를 변경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이미지를 전처리해주는 </a:t>
            </a:r>
            <a:r>
              <a:rPr lang="en-US" altLang="ko-KR"/>
              <a:t>preprocess_input() </a:t>
            </a:r>
            <a:r>
              <a:rPr lang="ko-KR" altLang="en-US"/>
              <a:t>함수</a:t>
            </a:r>
            <a:endParaRPr lang="en-US" altLang="ko-KR"/>
          </a:p>
          <a:p>
            <a:pPr lvl="3"/>
            <a:r>
              <a:rPr lang="ko-KR" altLang="en-US"/>
              <a:t>예제의 이미지처럼 원본 픽셀값이 </a:t>
            </a:r>
            <a:r>
              <a:rPr lang="en-US" altLang="ko-KR"/>
              <a:t>0</a:t>
            </a:r>
            <a:r>
              <a:rPr lang="ko-KR" altLang="en-US"/>
              <a:t>에서 </a:t>
            </a:r>
            <a:r>
              <a:rPr lang="en-US" altLang="ko-KR"/>
              <a:t>255 </a:t>
            </a:r>
            <a:r>
              <a:rPr lang="ko-KR" altLang="en-US"/>
              <a:t>사이라고 가정</a:t>
            </a:r>
            <a:endParaRPr lang="en-US" altLang="ko-KR"/>
          </a:p>
          <a:p>
            <a:pPr lvl="3"/>
            <a:endParaRPr lang="en-US" altLang="ko-KR"/>
          </a:p>
          <a:p>
            <a:pPr lvl="3"/>
            <a:endParaRPr lang="en-US" altLang="ko-KR"/>
          </a:p>
          <a:p>
            <a:pPr lvl="2"/>
            <a:r>
              <a:rPr lang="ko-KR" altLang="en-US"/>
              <a:t>사전 훈련된 모델을 사용해 예측을 수행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953EFFD3-7EFF-DBA3-E84B-809AF51B5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75775"/>
            <a:ext cx="6128551" cy="6084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7BDAA788-A5B3-8155-DEA2-D9DC99659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428874"/>
            <a:ext cx="6825178" cy="108462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8725244C-707D-439B-6639-B7D91C973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4325082"/>
            <a:ext cx="6463637" cy="58199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C764B997-56BF-A936-6639-1E892EC75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5310258"/>
            <a:ext cx="3694767" cy="107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0644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14.7</a:t>
            </a:r>
            <a:r>
              <a:rPr lang="ko-KR" altLang="en-US" dirty="0" smtClean="0"/>
              <a:t> </a:t>
            </a:r>
            <a:r>
              <a:rPr lang="ko-KR" altLang="en-US" dirty="0" err="1"/>
              <a:t>케라스의</a:t>
            </a:r>
            <a:r>
              <a:rPr lang="ko-KR" altLang="en-US" dirty="0"/>
              <a:t> 사전 훈련 모델 사용하기</a:t>
            </a:r>
            <a:r>
              <a:rPr lang="en-US" altLang="ko-KR" dirty="0"/>
              <a:t>(2)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lvl="2"/>
            <a:r>
              <a:rPr lang="ko-KR" altLang="en-US"/>
              <a:t>최상위 </a:t>
            </a:r>
            <a:r>
              <a:rPr lang="en-US" altLang="ko-KR"/>
              <a:t>K</a:t>
            </a:r>
            <a:r>
              <a:rPr lang="ko-KR" altLang="en-US"/>
              <a:t>개의 예측을 클래스 이름과 예측 클래스의 추정 확률을 출력 </a:t>
            </a:r>
            <a:r>
              <a:rPr lang="en-US" altLang="ko-KR"/>
              <a:t>- </a:t>
            </a:r>
            <a:r>
              <a:rPr lang="ko-KR" altLang="en-US"/>
              <a:t> </a:t>
            </a:r>
            <a:r>
              <a:rPr lang="en-US" altLang="ko-KR"/>
              <a:t>decode_predictions() </a:t>
            </a:r>
            <a:r>
              <a:rPr lang="ko-KR" altLang="en-US"/>
              <a:t>함수</a:t>
            </a:r>
            <a:endParaRPr lang="en-US" altLang="ko-KR"/>
          </a:p>
          <a:p>
            <a:pPr lvl="3"/>
            <a:r>
              <a:rPr lang="ko-KR" altLang="en-US"/>
              <a:t>이 함수는 각 이미지에 대해 최상위 </a:t>
            </a:r>
            <a:r>
              <a:rPr lang="en-US" altLang="ko-KR"/>
              <a:t>K</a:t>
            </a:r>
            <a:r>
              <a:rPr lang="ko-KR" altLang="en-US"/>
              <a:t>개의 예측을 담은 리스트를 반환</a:t>
            </a:r>
            <a:endParaRPr lang="en-US" altLang="ko-KR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8A17E83E-7FBE-86F4-AF08-5F47C2FBE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14184"/>
            <a:ext cx="7038975" cy="16859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E7C2540C-11EE-E230-5FE5-AFC7DD5CD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242644"/>
            <a:ext cx="398145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397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14.8</a:t>
            </a:r>
            <a:r>
              <a:rPr lang="ko-KR" altLang="en-US" dirty="0" smtClean="0"/>
              <a:t> </a:t>
            </a:r>
            <a:r>
              <a:rPr lang="ko-KR" altLang="en-US" dirty="0"/>
              <a:t>사전 훈련된 모델을 사용한 전이 학습</a:t>
            </a:r>
            <a:r>
              <a:rPr lang="en-US" altLang="ko-KR" dirty="0"/>
              <a:t>(1)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lvl="1"/>
            <a:r>
              <a:rPr lang="ko-KR" altLang="en-US"/>
              <a:t>사전 훈련된 </a:t>
            </a:r>
            <a:r>
              <a:rPr lang="en-US" altLang="ko-KR"/>
              <a:t>Xception </a:t>
            </a:r>
            <a:r>
              <a:rPr lang="ko-KR" altLang="en-US"/>
              <a:t>모델을 사용해 꽃 이미지를 분류하는 모델을 훈련</a:t>
            </a:r>
            <a:endParaRPr lang="en-US" altLang="ko-KR"/>
          </a:p>
          <a:p>
            <a:pPr lvl="2"/>
            <a:r>
              <a:rPr lang="ko-KR" altLang="en-US"/>
              <a:t>먼저 텐서플로 데이터셋</a:t>
            </a:r>
            <a:r>
              <a:rPr lang="en-US" altLang="ko-KR"/>
              <a:t>(13</a:t>
            </a:r>
            <a:r>
              <a:rPr lang="ko-KR" altLang="en-US"/>
              <a:t>장 참고</a:t>
            </a:r>
            <a:r>
              <a:rPr lang="en-US" altLang="ko-KR"/>
              <a:t>)</a:t>
            </a:r>
            <a:r>
              <a:rPr lang="ko-KR" altLang="en-US"/>
              <a:t>을 사용해 데이터를 적재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데이터셋의 처음 </a:t>
            </a:r>
            <a:r>
              <a:rPr lang="en-US" altLang="ko-KR"/>
              <a:t>10%</a:t>
            </a:r>
            <a:r>
              <a:rPr lang="ko-KR" altLang="en-US"/>
              <a:t>를 테스트 세트로 사용하고 다음 </a:t>
            </a:r>
            <a:r>
              <a:rPr lang="en-US" altLang="ko-KR"/>
              <a:t>15%</a:t>
            </a:r>
            <a:r>
              <a:rPr lang="ko-KR" altLang="en-US"/>
              <a:t>를 검증 세트</a:t>
            </a:r>
            <a:r>
              <a:rPr lang="en-US" altLang="ko-KR"/>
              <a:t>, </a:t>
            </a:r>
            <a:r>
              <a:rPr lang="ko-KR" altLang="en-US"/>
              <a:t>나머지 </a:t>
            </a:r>
            <a:r>
              <a:rPr lang="en-US" altLang="ko-KR"/>
              <a:t>75%</a:t>
            </a:r>
            <a:r>
              <a:rPr lang="ko-KR" altLang="en-US"/>
              <a:t>는 훈련 세트로 나누기</a:t>
            </a:r>
            <a:endParaRPr lang="en-US" altLang="ko-KR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06393303-5B9C-7A47-D590-7F061E543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366" y="1465556"/>
            <a:ext cx="7524750" cy="1981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AB362BFC-ACC6-24EA-B8D2-94E138625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097306"/>
            <a:ext cx="580072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694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14.8</a:t>
            </a:r>
            <a:r>
              <a:rPr lang="ko-KR" altLang="en-US" dirty="0" smtClean="0"/>
              <a:t> </a:t>
            </a:r>
            <a:r>
              <a:rPr lang="ko-KR" altLang="en-US" dirty="0"/>
              <a:t>사전 훈련된 모델을 사용한 전이 학습</a:t>
            </a:r>
            <a:r>
              <a:rPr lang="en-US" altLang="ko-KR" dirty="0"/>
              <a:t>(2)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lvl="2"/>
            <a:r>
              <a:rPr lang="ko-KR" altLang="en-US"/>
              <a:t>훈련 세트를 섞고 프리페칭</a:t>
            </a:r>
            <a:endParaRPr lang="en-US" altLang="ko-KR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A10BD5BF-BCEC-7612-5103-848C82886B00}"/>
              </a:ext>
            </a:extLst>
          </p:cNvPr>
          <p:cNvGrpSpPr/>
          <p:nvPr/>
        </p:nvGrpSpPr>
        <p:grpSpPr>
          <a:xfrm>
            <a:off x="1524000" y="1207316"/>
            <a:ext cx="7956341" cy="2734322"/>
            <a:chOff x="2128837" y="1242827"/>
            <a:chExt cx="7956341" cy="2734322"/>
          </a:xfrm>
        </p:grpSpPr>
        <p:pic>
          <p:nvPicPr>
            <p:cNvPr id="6" name="그림 5">
              <a:extLst>
                <a:ext uri="{FF2B5EF4-FFF2-40B4-BE49-F238E27FC236}">
                  <a16:creationId xmlns="" xmlns:a16="http://schemas.microsoft.com/office/drawing/2014/main" id="{319EF344-AB94-3CC0-B0F5-14626CAF1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8837" y="1242827"/>
              <a:ext cx="7934325" cy="98107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="" xmlns:a16="http://schemas.microsoft.com/office/drawing/2014/main" id="{023B85E9-9724-39BB-D3FC-E0613C953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9903" y="2215024"/>
              <a:ext cx="7915275" cy="1762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97578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14.8</a:t>
            </a:r>
            <a:r>
              <a:rPr lang="ko-KR" altLang="en-US" dirty="0" smtClean="0"/>
              <a:t> </a:t>
            </a:r>
            <a:r>
              <a:rPr lang="ko-KR" altLang="en-US" dirty="0"/>
              <a:t>사전 훈련된 모델을 사용한 전이 학습</a:t>
            </a:r>
            <a:r>
              <a:rPr lang="en-US" altLang="ko-KR" dirty="0"/>
              <a:t>(3)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lvl="1"/>
            <a:r>
              <a:rPr lang="ko-KR" altLang="en-US"/>
              <a:t>최종 모델에 추가할 데이터 증식 모델</a:t>
            </a:r>
            <a:endParaRPr lang="en-US" altLang="ko-KR"/>
          </a:p>
          <a:p>
            <a:pPr lvl="2"/>
            <a:r>
              <a:rPr lang="ko-KR" altLang="en-US"/>
              <a:t>훈련하는 동안 이미지를 수평으로 랜덤하게 뒤집고</a:t>
            </a:r>
            <a:r>
              <a:rPr lang="en-US" altLang="ko-KR"/>
              <a:t>, </a:t>
            </a:r>
            <a:r>
              <a:rPr lang="ko-KR" altLang="en-US"/>
              <a:t>약간 회전하고</a:t>
            </a:r>
            <a:r>
              <a:rPr lang="en-US" altLang="ko-KR"/>
              <a:t>, </a:t>
            </a:r>
            <a:r>
              <a:rPr lang="ko-KR" altLang="en-US"/>
              <a:t>명암을 조절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이미지넷에서 사전 훈련된 </a:t>
            </a:r>
            <a:r>
              <a:rPr lang="en-US" altLang="ko-KR"/>
              <a:t>Xception </a:t>
            </a:r>
            <a:r>
              <a:rPr lang="ko-KR" altLang="en-US"/>
              <a:t>모델을 로드</a:t>
            </a:r>
            <a:endParaRPr lang="en-US" altLang="ko-KR"/>
          </a:p>
          <a:p>
            <a:pPr lvl="3"/>
            <a:r>
              <a:rPr lang="ko-KR" altLang="en-US"/>
              <a:t>네트워크의 최상 층에 해당하는 전역 평균 풀링 층과 밀집 출력 층을 제외</a:t>
            </a:r>
            <a:endParaRPr lang="en-US" altLang="ko-KR"/>
          </a:p>
          <a:p>
            <a:pPr lvl="3"/>
            <a:r>
              <a:rPr lang="ko-KR" altLang="en-US"/>
              <a:t>이 기반 모델의 출력을 바탕으로 새로운 전역 평균 풀링 층을 추가하고 그 뒤에 클래스마다 하나의 유닛과 </a:t>
            </a:r>
            <a:r>
              <a:rPr lang="en-US" altLang="ko-KR"/>
              <a:t/>
            </a:r>
            <a:br>
              <a:rPr lang="en-US" altLang="ko-KR"/>
            </a:br>
            <a:r>
              <a:rPr lang="ko-KR" altLang="en-US"/>
              <a:t>소프트맥스 활성화 함수를 가진 밀집 출력 층을 놓음</a:t>
            </a:r>
            <a:endParaRPr lang="en-US" altLang="ko-KR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895BEBAA-6C82-387E-B678-164C89F79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76" y="1494731"/>
            <a:ext cx="5762625" cy="16668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C78FB886-95E6-E529-6DA5-ADF267151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076" y="4668715"/>
            <a:ext cx="6810375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79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14.8</a:t>
            </a:r>
            <a:r>
              <a:rPr lang="ko-KR" altLang="en-US" dirty="0" smtClean="0"/>
              <a:t> </a:t>
            </a:r>
            <a:r>
              <a:rPr lang="ko-KR" altLang="en-US" dirty="0"/>
              <a:t>사전 훈련된 모델을 사용한 전이 학습</a:t>
            </a:r>
            <a:r>
              <a:rPr lang="en-US" altLang="ko-KR" dirty="0"/>
              <a:t>(4)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lvl="2"/>
            <a:r>
              <a:rPr lang="en-US" altLang="ko-KR"/>
              <a:t>11</a:t>
            </a:r>
            <a:r>
              <a:rPr lang="ko-KR" altLang="en-US"/>
              <a:t>장에서 설명한 것처럼 훈련 초기에는 사전 훈련된 층의 가중치를 동결하는 것이 좋음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모델을 컴파일하고 훈련을 시작</a:t>
            </a:r>
            <a:endParaRPr lang="en-US" altLang="ko-KR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B8CB675C-A239-B42B-19EB-BFC0B0A33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66165"/>
            <a:ext cx="3667125" cy="8858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A04A595-D0DE-6B81-F4F8-C1F5CA4F5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449588"/>
            <a:ext cx="7115175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8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9F0E333E-71DD-7049-8195-206402707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xmlns="" id="{66E84FC0-2A25-43E4-9A74-6BD9977058E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xmlns="" id="{3131C8B5-353C-DD47-B91A-E4E0FEE22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책의 학습 목표</a:t>
            </a:r>
            <a:endParaRPr lang="x-non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C9D97B6-9BD5-4C37-A600-459D917BBA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0287" y="1415600"/>
            <a:ext cx="10305928" cy="3437754"/>
          </a:xfrm>
        </p:spPr>
        <p:txBody>
          <a:bodyPr numCol="1" spcCol="180000">
            <a:normAutofit/>
          </a:bodyPr>
          <a:lstStyle/>
          <a:p>
            <a:pPr marL="0" indent="0">
              <a:buNone/>
            </a:pPr>
            <a:r>
              <a:rPr lang="ko-KR" altLang="en-US" sz="1400" b="1" dirty="0" smtClean="0"/>
              <a:t>부록</a:t>
            </a:r>
            <a:r>
              <a:rPr lang="en-US" altLang="ko-KR" sz="1400" b="1" dirty="0" smtClean="0"/>
              <a:t> A: </a:t>
            </a:r>
            <a:r>
              <a:rPr lang="ko-KR" altLang="en-US" sz="1400" b="1" dirty="0"/>
              <a:t>연습문제 정답</a:t>
            </a:r>
            <a:endParaRPr lang="en-US" altLang="ko-KR" sz="1400" b="1" dirty="0"/>
          </a:p>
          <a:p>
            <a:pPr marL="0" indent="0">
              <a:buNone/>
            </a:pPr>
            <a:r>
              <a:rPr lang="ko-KR" altLang="en-US" sz="1400" b="1" dirty="0"/>
              <a:t>부록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B: </a:t>
            </a:r>
            <a:r>
              <a:rPr lang="ko-KR" altLang="en-US" sz="1400" b="1" dirty="0"/>
              <a:t>머신러닝 프로젝트 체크리스트</a:t>
            </a:r>
            <a:endParaRPr lang="en-US" altLang="ko-KR" sz="1400" b="1" dirty="0"/>
          </a:p>
          <a:p>
            <a:pPr marL="0" indent="0">
              <a:buNone/>
            </a:pPr>
            <a:r>
              <a:rPr lang="ko-KR" altLang="en-US" sz="1400" b="1" dirty="0"/>
              <a:t>부록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C: </a:t>
            </a:r>
            <a:r>
              <a:rPr lang="ko-KR" altLang="en-US" sz="1400" b="1" dirty="0"/>
              <a:t>자동 미분</a:t>
            </a:r>
            <a:endParaRPr lang="en-US" altLang="ko-KR" sz="1400" b="1" dirty="0"/>
          </a:p>
          <a:p>
            <a:pPr marL="0" indent="0">
              <a:buNone/>
            </a:pPr>
            <a:r>
              <a:rPr lang="ko-KR" altLang="en-US" sz="1400" b="1" dirty="0"/>
              <a:t>부록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D: </a:t>
            </a:r>
            <a:r>
              <a:rPr lang="ko-KR" altLang="en-US" sz="1400" b="1" dirty="0"/>
              <a:t>특수한 데이터 구조</a:t>
            </a:r>
            <a:endParaRPr lang="en-US" altLang="ko-KR" sz="1400" b="1" dirty="0"/>
          </a:p>
          <a:p>
            <a:pPr marL="0" indent="0">
              <a:buNone/>
            </a:pPr>
            <a:r>
              <a:rPr lang="ko-KR" altLang="en-US" sz="1400" b="1" dirty="0"/>
              <a:t>부록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E: </a:t>
            </a:r>
            <a:r>
              <a:rPr lang="ko-KR" altLang="en-US" sz="1400" b="1" dirty="0"/>
              <a:t>텐서플로 그래프</a:t>
            </a:r>
            <a:endParaRPr lang="en-US" altLang="ko-KR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4AF38E3-6494-BDF2-04C0-6AE53B3ACB20}"/>
              </a:ext>
            </a:extLst>
          </p:cNvPr>
          <p:cNvSpPr txBox="1"/>
          <p:nvPr/>
        </p:nvSpPr>
        <p:spPr>
          <a:xfrm>
            <a:off x="1898306" y="83471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부록</a:t>
            </a:r>
            <a:endParaRPr lang="ko-KR" altLang="en-US" sz="2000" b="1" dirty="0">
              <a:solidFill>
                <a:schemeClr val="accent4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B60EFC07-FC3A-AF14-F463-3032F0056CE5}"/>
              </a:ext>
            </a:extLst>
          </p:cNvPr>
          <p:cNvSpPr/>
          <p:nvPr/>
        </p:nvSpPr>
        <p:spPr>
          <a:xfrm>
            <a:off x="911225" y="878477"/>
            <a:ext cx="790575" cy="31258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latin typeface="+mn-ea"/>
              </a:rPr>
              <a:t>3</a:t>
            </a:r>
            <a:r>
              <a:rPr lang="ko-KR" altLang="en-US" sz="2000" b="1">
                <a:latin typeface="+mn-ea"/>
              </a:rPr>
              <a:t>부</a:t>
            </a:r>
          </a:p>
        </p:txBody>
      </p:sp>
    </p:spTree>
    <p:extLst>
      <p:ext uri="{BB962C8B-B14F-4D97-AF65-F5344CB8AC3E}">
        <p14:creationId xmlns:p14="http://schemas.microsoft.com/office/powerpoint/2010/main" val="221874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14.8</a:t>
            </a:r>
            <a:r>
              <a:rPr lang="ko-KR" altLang="en-US" dirty="0" smtClean="0"/>
              <a:t> </a:t>
            </a:r>
            <a:r>
              <a:rPr lang="ko-KR" altLang="en-US" dirty="0"/>
              <a:t>사전 훈련된 모델을 사용한 전이 학습</a:t>
            </a:r>
            <a:r>
              <a:rPr lang="en-US" altLang="ko-KR" dirty="0"/>
              <a:t>(5)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lvl="2"/>
            <a:r>
              <a:rPr lang="ko-KR" altLang="en-US"/>
              <a:t>모델을 몇 번의 에포크 동안 훈련하면 검증 정확도가 </a:t>
            </a:r>
            <a:r>
              <a:rPr lang="en-US" altLang="ko-KR"/>
              <a:t>75~80%</a:t>
            </a:r>
            <a:r>
              <a:rPr lang="ko-KR" altLang="en-US"/>
              <a:t>를 조금 넘은 후 더 나아지지 않을 것임</a:t>
            </a:r>
            <a:endParaRPr lang="en-US" altLang="ko-KR"/>
          </a:p>
          <a:p>
            <a:pPr lvl="3"/>
            <a:r>
              <a:rPr lang="ko-KR" altLang="en-US"/>
              <a:t>새로 추가한 최상위 층이 잘 훈련되었다는 것을 의미</a:t>
            </a:r>
            <a:endParaRPr lang="en-US" altLang="ko-KR"/>
          </a:p>
          <a:p>
            <a:pPr lvl="3"/>
            <a:r>
              <a:rPr lang="ko-KR" altLang="en-US"/>
              <a:t>기반 모델의 상위 층 일부의 동결을 해제하고 훈련을 계속 </a:t>
            </a:r>
            <a:r>
              <a:rPr lang="en-US" altLang="ko-KR"/>
              <a:t>- </a:t>
            </a:r>
            <a:r>
              <a:rPr lang="ko-KR" altLang="en-US"/>
              <a:t>예를 들어 </a:t>
            </a:r>
            <a:r>
              <a:rPr lang="en-US" altLang="ko-KR"/>
              <a:t>56</a:t>
            </a:r>
            <a:r>
              <a:rPr lang="ko-KR" altLang="en-US"/>
              <a:t>번째 층 이상을 동결 해제</a:t>
            </a:r>
            <a:endParaRPr lang="en-US" altLang="ko-KR"/>
          </a:p>
          <a:p>
            <a:pPr lvl="3"/>
            <a:endParaRPr lang="en-US" altLang="ko-KR"/>
          </a:p>
          <a:p>
            <a:pPr lvl="3"/>
            <a:endParaRPr lang="en-US" altLang="ko-KR"/>
          </a:p>
          <a:p>
            <a:pPr lvl="3"/>
            <a:endParaRPr lang="en-US" altLang="ko-KR"/>
          </a:p>
          <a:p>
            <a:pPr lvl="2"/>
            <a:r>
              <a:rPr lang="ko-KR" altLang="en-US"/>
              <a:t>층을 동결하거나 해제할 때 모델을 다시 컴파일</a:t>
            </a:r>
            <a:endParaRPr lang="en-US" altLang="ko-KR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17989152-B99F-1677-34BE-2764DCD2C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976" y="1778724"/>
            <a:ext cx="4429125" cy="8858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CEBF532C-9FE2-3818-D9B6-ACE2E722B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085606"/>
            <a:ext cx="700087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2511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14.9</a:t>
            </a:r>
            <a:r>
              <a:rPr lang="ko-KR" altLang="en-US" dirty="0" smtClean="0"/>
              <a:t> </a:t>
            </a:r>
            <a:r>
              <a:rPr lang="ko-KR" altLang="en-US" dirty="0"/>
              <a:t>분류와 위치 추정</a:t>
            </a:r>
            <a:r>
              <a:rPr lang="en-US" altLang="ko-KR" dirty="0"/>
              <a:t>(1)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61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lvl="1"/>
            <a:r>
              <a:rPr lang="ko-KR" altLang="en-US"/>
              <a:t>사진에서 물체의 위치를 추정하는 것은 회귀 작업으로 나타낼 수 있음</a:t>
            </a:r>
          </a:p>
          <a:p>
            <a:pPr lvl="2"/>
            <a:r>
              <a:rPr lang="ko-KR" altLang="en-US"/>
              <a:t>물체 주위의 바운딩 박스</a:t>
            </a:r>
            <a:r>
              <a:rPr lang="en-US" altLang="ko-KR"/>
              <a:t>(bounding box)</a:t>
            </a:r>
            <a:r>
              <a:rPr lang="ko-KR" altLang="en-US"/>
              <a:t>를 예측</a:t>
            </a:r>
            <a:endParaRPr lang="en-US" altLang="ko-KR"/>
          </a:p>
          <a:p>
            <a:pPr lvl="2"/>
            <a:r>
              <a:rPr lang="ko-KR" altLang="en-US"/>
              <a:t>일반적인 방법은 물체 중심의 수평</a:t>
            </a:r>
            <a:r>
              <a:rPr lang="en-US" altLang="ko-KR"/>
              <a:t>, </a:t>
            </a:r>
            <a:r>
              <a:rPr lang="ko-KR" altLang="en-US"/>
              <a:t>수직 좌표와 높이</a:t>
            </a:r>
            <a:r>
              <a:rPr lang="en-US" altLang="ko-KR"/>
              <a:t>, </a:t>
            </a:r>
            <a:r>
              <a:rPr lang="ko-KR" altLang="en-US"/>
              <a:t>너비를 예측 </a:t>
            </a:r>
            <a:r>
              <a:rPr lang="en-US" altLang="ko-KR"/>
              <a:t>- </a:t>
            </a:r>
            <a:r>
              <a:rPr lang="ko-KR" altLang="en-US"/>
              <a:t>즉</a:t>
            </a:r>
            <a:r>
              <a:rPr lang="en-US" altLang="ko-KR"/>
              <a:t>, </a:t>
            </a:r>
            <a:r>
              <a:rPr lang="ko-KR" altLang="en-US"/>
              <a:t>네 개의 숫자를 예측</a:t>
            </a:r>
            <a:endParaRPr lang="en-US" altLang="ko-KR"/>
          </a:p>
          <a:p>
            <a:pPr lvl="2"/>
            <a:r>
              <a:rPr lang="en-US" altLang="ko-KR"/>
              <a:t>(</a:t>
            </a:r>
            <a:r>
              <a:rPr lang="ko-KR" altLang="en-US"/>
              <a:t>일반적으로 전역 평균 풀링 층 위에</a:t>
            </a:r>
            <a:r>
              <a:rPr lang="en-US" altLang="ko-KR"/>
              <a:t>) </a:t>
            </a:r>
            <a:r>
              <a:rPr lang="ko-KR" altLang="en-US"/>
              <a:t>네 개의 유닛을 가진 두 번째 밀집 출력 층을 추가하고 </a:t>
            </a:r>
            <a:r>
              <a:rPr lang="en-US" altLang="ko-KR"/>
              <a:t>MSE </a:t>
            </a:r>
            <a:r>
              <a:rPr lang="ko-KR" altLang="en-US"/>
              <a:t>손실을 사용해 훈련</a:t>
            </a:r>
            <a:endParaRPr lang="en-US" altLang="ko-KR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F971678F-AF50-53B6-86AA-09FC4803FDCD}"/>
              </a:ext>
            </a:extLst>
          </p:cNvPr>
          <p:cNvGrpSpPr/>
          <p:nvPr/>
        </p:nvGrpSpPr>
        <p:grpSpPr>
          <a:xfrm>
            <a:off x="1524000" y="2296245"/>
            <a:ext cx="7896225" cy="2969400"/>
            <a:chOff x="2147887" y="2234101"/>
            <a:chExt cx="7896225" cy="2969400"/>
          </a:xfrm>
        </p:grpSpPr>
        <p:pic>
          <p:nvPicPr>
            <p:cNvPr id="6" name="그림 5">
              <a:extLst>
                <a:ext uri="{FF2B5EF4-FFF2-40B4-BE49-F238E27FC236}">
                  <a16:creationId xmlns="" xmlns:a16="http://schemas.microsoft.com/office/drawing/2014/main" id="{E55FE4B7-28DA-A6AE-CF1B-7B07D32F2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2175" y="2234101"/>
              <a:ext cx="7867650" cy="96202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="" xmlns:a16="http://schemas.microsoft.com/office/drawing/2014/main" id="{146D5520-D879-326A-D417-9EC241C06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7887" y="3231826"/>
              <a:ext cx="7896225" cy="1971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51079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14.9</a:t>
            </a:r>
            <a:r>
              <a:rPr lang="ko-KR" altLang="en-US" dirty="0" smtClean="0"/>
              <a:t> </a:t>
            </a:r>
            <a:r>
              <a:rPr lang="ko-KR" altLang="en-US" dirty="0"/>
              <a:t>분류와 위치 추정</a:t>
            </a:r>
            <a:r>
              <a:rPr lang="en-US" altLang="ko-KR" dirty="0"/>
              <a:t>(2)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62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lvl="1"/>
            <a:r>
              <a:rPr lang="ko-KR" altLang="en-US"/>
              <a:t>꽃 데이터셋은 꽃 주위에 바운딩 박스를 가지고 있지 않으므로 직접 만들어 추가</a:t>
            </a:r>
            <a:endParaRPr lang="en-US" altLang="ko-KR"/>
          </a:p>
          <a:p>
            <a:pPr lvl="2"/>
            <a:r>
              <a:rPr lang="ko-KR" altLang="en-US"/>
              <a:t>이미지에 바운딩 박스를 추가하기 위한 도구</a:t>
            </a:r>
            <a:endParaRPr lang="en-US" altLang="ko-KR"/>
          </a:p>
          <a:p>
            <a:pPr lvl="3"/>
            <a:r>
              <a:rPr lang="ko-KR" altLang="en-US"/>
              <a:t>오픈 소스 이미지 레이블 도구</a:t>
            </a:r>
            <a:endParaRPr lang="en-US" altLang="ko-KR"/>
          </a:p>
          <a:p>
            <a:pPr lvl="4"/>
            <a:r>
              <a:rPr lang="en-US" altLang="ko-KR"/>
              <a:t>VGG Image Annotator</a:t>
            </a:r>
          </a:p>
          <a:p>
            <a:pPr lvl="4"/>
            <a:r>
              <a:rPr lang="en-US" altLang="ko-KR"/>
              <a:t>LabelImg</a:t>
            </a:r>
          </a:p>
          <a:p>
            <a:pPr lvl="4"/>
            <a:r>
              <a:rPr lang="en-US" altLang="ko-KR"/>
              <a:t>OpenLabeler</a:t>
            </a:r>
          </a:p>
          <a:p>
            <a:pPr lvl="4"/>
            <a:r>
              <a:rPr lang="en-US" altLang="ko-KR"/>
              <a:t>ImgLab</a:t>
            </a:r>
          </a:p>
          <a:p>
            <a:pPr lvl="3"/>
            <a:r>
              <a:rPr lang="ko-KR" altLang="en-US"/>
              <a:t>유료 제품</a:t>
            </a:r>
          </a:p>
          <a:p>
            <a:pPr lvl="4"/>
            <a:r>
              <a:rPr lang="en-US" altLang="ko-KR"/>
              <a:t>LabelBox</a:t>
            </a:r>
          </a:p>
          <a:p>
            <a:pPr lvl="4"/>
            <a:r>
              <a:rPr lang="en-US" altLang="ko-KR"/>
              <a:t>Supervisely</a:t>
            </a:r>
          </a:p>
          <a:p>
            <a:pPr lvl="3"/>
            <a:r>
              <a:rPr lang="ko-KR" altLang="en-US"/>
              <a:t>처리해야 할 이미지가 매우 많다면 아마존 매커니컬 터크와 같은 크라우드소싱</a:t>
            </a:r>
            <a:r>
              <a:rPr lang="en-US" altLang="ko-KR"/>
              <a:t>(crowdsourcing) </a:t>
            </a:r>
            <a:r>
              <a:rPr lang="ko-KR" altLang="en-US"/>
              <a:t>플랫폼을</a:t>
            </a:r>
            <a:r>
              <a:rPr lang="en-US" altLang="ko-KR"/>
              <a:t> </a:t>
            </a:r>
            <a:r>
              <a:rPr lang="ko-KR" altLang="en-US"/>
              <a:t>사용</a:t>
            </a:r>
            <a:endParaRPr lang="en-US" altLang="ko-KR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61264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14.9</a:t>
            </a:r>
            <a:r>
              <a:rPr lang="ko-KR" altLang="en-US" dirty="0" smtClean="0"/>
              <a:t> </a:t>
            </a:r>
            <a:r>
              <a:rPr lang="ko-KR" altLang="en-US" dirty="0"/>
              <a:t>분류와 위치 추정</a:t>
            </a:r>
            <a:r>
              <a:rPr lang="en-US" altLang="ko-KR" dirty="0"/>
              <a:t>(3)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63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lvl="1"/>
            <a:r>
              <a:rPr lang="ko-KR" altLang="en-US"/>
              <a:t>꽃 데이터셋의 모든 이미지에 대해 바운딩 박스가 준비되었다고 가정</a:t>
            </a:r>
            <a:endParaRPr lang="en-US" altLang="ko-KR"/>
          </a:p>
          <a:p>
            <a:pPr lvl="2"/>
            <a:r>
              <a:rPr lang="ko-KR" altLang="en-US"/>
              <a:t>클래스 레이블</a:t>
            </a:r>
            <a:r>
              <a:rPr lang="en-US" altLang="ko-KR"/>
              <a:t>, </a:t>
            </a:r>
            <a:r>
              <a:rPr lang="ko-KR" altLang="en-US"/>
              <a:t>바운딩 박스와 함께 전처리된 이미지의 배치가 하나의 원소인 데이터셋을 만들어야 함</a:t>
            </a:r>
            <a:endParaRPr lang="en-US" altLang="ko-KR"/>
          </a:p>
          <a:p>
            <a:pPr lvl="2"/>
            <a:r>
              <a:rPr lang="ko-KR" altLang="en-US"/>
              <a:t>모델을 훈련할 준비 완료</a:t>
            </a:r>
            <a:endParaRPr lang="en-US" altLang="ko-KR"/>
          </a:p>
          <a:p>
            <a:pPr lvl="1"/>
            <a:r>
              <a:rPr lang="en-US" altLang="ko-KR"/>
              <a:t>MSE</a:t>
            </a:r>
            <a:r>
              <a:rPr lang="ko-KR" altLang="en-US"/>
              <a:t>를 모델 훈련을 위한 손실 함수로 사용할 수 있으나 평가하는 데 아주 좋은 지표는 아님</a:t>
            </a:r>
            <a:endParaRPr lang="en-US" altLang="ko-KR"/>
          </a:p>
          <a:p>
            <a:pPr lvl="1"/>
            <a:r>
              <a:rPr lang="ko-KR" altLang="en-US"/>
              <a:t>바운딩 박스에 널리 사용되는 지표는 </a:t>
            </a:r>
            <a:r>
              <a:rPr lang="en-US" altLang="ko-KR"/>
              <a:t>IoU(intersection over union)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7F5A6D39-5051-613D-8BCB-A2ACB8FF0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62" y="2686384"/>
            <a:ext cx="5800078" cy="28923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D0C3273-80D1-35AE-CF0A-F135BA65DF00}"/>
              </a:ext>
            </a:extLst>
          </p:cNvPr>
          <p:cNvSpPr txBox="1"/>
          <p:nvPr/>
        </p:nvSpPr>
        <p:spPr>
          <a:xfrm>
            <a:off x="3045041" y="5712708"/>
            <a:ext cx="610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+mn-ea"/>
              </a:rPr>
              <a:t>그림 </a:t>
            </a:r>
            <a:r>
              <a:rPr lang="en-US" altLang="ko-KR" sz="1400" b="1" dirty="0" smtClean="0">
                <a:latin typeface="+mn-ea"/>
              </a:rPr>
              <a:t>14-24 </a:t>
            </a:r>
            <a:r>
              <a:rPr lang="ko-KR" altLang="en-US" sz="1400" b="1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바운딩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박스를 위한 </a:t>
            </a:r>
            <a:r>
              <a:rPr lang="en-US" altLang="ko-KR" sz="1400" b="1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IoU</a:t>
            </a:r>
            <a:r>
              <a:rPr lang="en-US" altLang="ko-KR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지표</a:t>
            </a:r>
          </a:p>
        </p:txBody>
      </p:sp>
    </p:spTree>
    <p:extLst>
      <p:ext uri="{BB962C8B-B14F-4D97-AF65-F5344CB8AC3E}">
        <p14:creationId xmlns:p14="http://schemas.microsoft.com/office/powerpoint/2010/main" val="37958134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14.10</a:t>
            </a:r>
            <a:r>
              <a:rPr lang="ko-KR" altLang="en-US" dirty="0" smtClean="0"/>
              <a:t> </a:t>
            </a:r>
            <a:r>
              <a:rPr lang="ko-KR" altLang="en-US" dirty="0"/>
              <a:t>객체 탐지</a:t>
            </a:r>
            <a:r>
              <a:rPr lang="en-US" altLang="ko-KR" dirty="0"/>
              <a:t>(1)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64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lvl="1"/>
            <a:r>
              <a:rPr lang="ko-KR" altLang="en-US"/>
              <a:t>객체 탐지</a:t>
            </a:r>
            <a:r>
              <a:rPr lang="en-US" altLang="ko-KR"/>
              <a:t>(object detection)</a:t>
            </a:r>
          </a:p>
          <a:p>
            <a:pPr lvl="2"/>
            <a:r>
              <a:rPr lang="ko-KR" altLang="en-US"/>
              <a:t>하나의 이미지에서 여러 물체를 분류하고 위치를 추정하는 작업</a:t>
            </a:r>
            <a:endParaRPr lang="en-US" altLang="ko-KR"/>
          </a:p>
          <a:p>
            <a:pPr lvl="2"/>
            <a:r>
              <a:rPr lang="ko-KR" altLang="en-US"/>
              <a:t>객체 탐지 방법</a:t>
            </a:r>
            <a:r>
              <a:rPr lang="en-US" altLang="ko-KR"/>
              <a:t>(1)</a:t>
            </a:r>
          </a:p>
          <a:p>
            <a:pPr lvl="3"/>
            <a:r>
              <a:rPr lang="ko-KR" altLang="en-US"/>
              <a:t>이미지 중앙에 놓인 하나의 물체를 분류하고 위치를 찾는 </a:t>
            </a:r>
            <a:r>
              <a:rPr lang="en-US" altLang="ko-KR"/>
              <a:t>CNN</a:t>
            </a:r>
            <a:r>
              <a:rPr lang="ko-KR" altLang="en-US"/>
              <a:t>을 훈련한 다음 이 </a:t>
            </a:r>
            <a:r>
              <a:rPr lang="en-US" altLang="ko-KR"/>
              <a:t>CNN</a:t>
            </a:r>
            <a:r>
              <a:rPr lang="ko-KR" altLang="en-US"/>
              <a:t>으로 이미지 위를 훑으면서 </a:t>
            </a:r>
            <a:r>
              <a:rPr lang="en-US" altLang="ko-KR"/>
              <a:t/>
            </a:r>
            <a:br>
              <a:rPr lang="en-US" altLang="ko-KR"/>
            </a:br>
            <a:r>
              <a:rPr lang="ko-KR" altLang="en-US"/>
              <a:t>각 위치에서 예측을 만드는 것</a:t>
            </a:r>
            <a:endParaRPr lang="en-US" altLang="ko-KR"/>
          </a:p>
          <a:p>
            <a:pPr lvl="3"/>
            <a:r>
              <a:rPr lang="ko-KR" altLang="en-US"/>
              <a:t>이 </a:t>
            </a:r>
            <a:r>
              <a:rPr lang="en-US" altLang="ko-KR"/>
              <a:t>CNN</a:t>
            </a:r>
            <a:r>
              <a:rPr lang="ko-KR" altLang="en-US"/>
              <a:t>은 일반적으로 클래스 확률과 바운딩 박스 외에도 객체성 점수</a:t>
            </a:r>
            <a:r>
              <a:rPr lang="en-US" altLang="ko-KR"/>
              <a:t>(objectness score)</a:t>
            </a:r>
            <a:r>
              <a:rPr lang="ko-KR" altLang="en-US"/>
              <a:t>를 예측하도록 훈련</a:t>
            </a:r>
            <a:endParaRPr lang="en-US" altLang="ko-KR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0BCA708-0108-7F42-2611-798642BEE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585" y="2764927"/>
            <a:ext cx="4148830" cy="29854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A4C382A-B627-4D66-43C3-FFFE9FCC1001}"/>
              </a:ext>
            </a:extLst>
          </p:cNvPr>
          <p:cNvSpPr txBox="1"/>
          <p:nvPr/>
        </p:nvSpPr>
        <p:spPr>
          <a:xfrm>
            <a:off x="3045041" y="5774854"/>
            <a:ext cx="610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+mn-ea"/>
              </a:rPr>
              <a:t>그림 </a:t>
            </a:r>
            <a:r>
              <a:rPr lang="en-US" altLang="ko-KR" sz="1400" b="1" dirty="0" smtClean="0">
                <a:latin typeface="+mn-ea"/>
              </a:rPr>
              <a:t>14-25 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이미지 위를 슬라이딩하면서 여러 물체를 감지</a:t>
            </a:r>
          </a:p>
        </p:txBody>
      </p:sp>
    </p:spTree>
    <p:extLst>
      <p:ext uri="{BB962C8B-B14F-4D97-AF65-F5344CB8AC3E}">
        <p14:creationId xmlns:p14="http://schemas.microsoft.com/office/powerpoint/2010/main" val="32585290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14.10</a:t>
            </a:r>
            <a:r>
              <a:rPr lang="ko-KR" altLang="en-US" dirty="0" smtClean="0"/>
              <a:t> </a:t>
            </a:r>
            <a:r>
              <a:rPr lang="ko-KR" altLang="en-US" dirty="0"/>
              <a:t>객체 탐지</a:t>
            </a:r>
            <a:r>
              <a:rPr lang="en-US" altLang="ko-KR" dirty="0"/>
              <a:t>(2)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65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lvl="2"/>
            <a:r>
              <a:rPr lang="ko-KR" altLang="en-US"/>
              <a:t>객체 탐지 방법</a:t>
            </a:r>
            <a:r>
              <a:rPr lang="en-US" altLang="ko-KR"/>
              <a:t>(2)</a:t>
            </a:r>
          </a:p>
          <a:p>
            <a:pPr lvl="3"/>
            <a:r>
              <a:rPr lang="en-US" altLang="ko-KR"/>
              <a:t>NMS(non-max suppression)</a:t>
            </a:r>
            <a:r>
              <a:rPr lang="ko-KR" altLang="en-US"/>
              <a:t>이 가장 널리 사용</a:t>
            </a:r>
            <a:endParaRPr lang="en-US" altLang="ko-KR"/>
          </a:p>
          <a:p>
            <a:pPr marL="1714500" lvl="3" indent="-342900">
              <a:buFont typeface="+mj-lt"/>
              <a:buAutoNum type="arabicPeriod"/>
            </a:pPr>
            <a:r>
              <a:rPr lang="ko-KR" altLang="en-US"/>
              <a:t>객체성 점수가 일정 임곗값보다 낮은 바운딩 박스를 모두 삭제</a:t>
            </a:r>
            <a:r>
              <a:rPr lang="en-US" altLang="ko-KR"/>
              <a:t/>
            </a:r>
            <a:br>
              <a:rPr lang="en-US" altLang="ko-KR"/>
            </a:br>
            <a:r>
              <a:rPr lang="en-US" altLang="ko-KR"/>
              <a:t>CNN</a:t>
            </a:r>
            <a:r>
              <a:rPr lang="ko-KR" altLang="en-US"/>
              <a:t>이 해당 위치에 객체가 없다고 믿기 때문에 이런 바운딩 박스는 쓸모가 없음</a:t>
            </a:r>
            <a:endParaRPr lang="en-US" altLang="ko-KR"/>
          </a:p>
          <a:p>
            <a:pPr marL="1714500" lvl="3" indent="-342900">
              <a:buFont typeface="+mj-lt"/>
              <a:buAutoNum type="arabicPeriod"/>
            </a:pPr>
            <a:r>
              <a:rPr lang="ko-KR" altLang="en-US"/>
              <a:t>남은 바운딩 박스에서 객체성 점수가 가장 높은 바운딩 박스를 찾고 이 박스와 많이 중첩된</a:t>
            </a:r>
            <a:r>
              <a:rPr lang="en-US" altLang="ko-KR"/>
              <a:t>(</a:t>
            </a:r>
            <a:r>
              <a:rPr lang="ko-KR" altLang="en-US"/>
              <a:t>예를 들어 </a:t>
            </a:r>
            <a:r>
              <a:rPr lang="en-US" altLang="ko-KR"/>
              <a:t>IoU</a:t>
            </a:r>
            <a:r>
              <a:rPr lang="ko-KR" altLang="en-US"/>
              <a:t>가 </a:t>
            </a:r>
            <a:r>
              <a:rPr lang="en-US" altLang="ko-KR"/>
              <a:t/>
            </a:r>
            <a:br>
              <a:rPr lang="en-US" altLang="ko-KR"/>
            </a:br>
            <a:r>
              <a:rPr lang="en-US" altLang="ko-KR"/>
              <a:t>60% </a:t>
            </a:r>
            <a:r>
              <a:rPr lang="ko-KR" altLang="en-US"/>
              <a:t>이상인</a:t>
            </a:r>
            <a:r>
              <a:rPr lang="en-US" altLang="ko-KR"/>
              <a:t>) </a:t>
            </a:r>
            <a:r>
              <a:rPr lang="ko-KR" altLang="en-US"/>
              <a:t>다른 바운딩 박스를 모두 제거</a:t>
            </a:r>
            <a:endParaRPr lang="en-US" altLang="ko-KR"/>
          </a:p>
          <a:p>
            <a:pPr marL="1714500" lvl="3" indent="-342900">
              <a:buFont typeface="+mj-lt"/>
              <a:buAutoNum type="arabicPeriod"/>
            </a:pPr>
            <a:r>
              <a:rPr lang="ko-KR" altLang="en-US"/>
              <a:t>더는 제거할 바운딩 박스가 없을 때까지 </a:t>
            </a:r>
            <a:r>
              <a:rPr lang="en-US" altLang="ko-KR"/>
              <a:t>2</a:t>
            </a:r>
            <a:r>
              <a:rPr lang="ko-KR" altLang="en-US"/>
              <a:t>단계를 반복</a:t>
            </a:r>
            <a:endParaRPr lang="en-US" altLang="ko-KR"/>
          </a:p>
          <a:p>
            <a:pPr marL="1714500" lvl="3" indent="-342900">
              <a:buFont typeface="+mj-lt"/>
              <a:buAutoNum type="arabicPeriod"/>
            </a:pPr>
            <a:endParaRPr lang="en-US" altLang="ko-KR"/>
          </a:p>
          <a:p>
            <a:pPr lvl="2"/>
            <a:r>
              <a:rPr lang="ko-KR" altLang="en-US"/>
              <a:t>완전 합성곱 신경망</a:t>
            </a:r>
            <a:r>
              <a:rPr lang="en-US" altLang="ko-KR"/>
              <a:t>(fully convolutional network, FCN)</a:t>
            </a:r>
            <a:r>
              <a:rPr lang="ko-KR" altLang="en-US"/>
              <a:t>을 사용하면 </a:t>
            </a:r>
            <a:r>
              <a:rPr lang="en-US" altLang="ko-KR"/>
              <a:t>CNN</a:t>
            </a:r>
            <a:r>
              <a:rPr lang="ko-KR" altLang="en-US"/>
              <a:t>을 훨씬 빠르게 이미지에 슬라이딩시킬 수 있음</a:t>
            </a:r>
            <a:endParaRPr lang="en-US" altLang="ko-KR"/>
          </a:p>
          <a:p>
            <a:pPr lvl="3"/>
            <a:endParaRPr lang="en-US" altLang="ko-KR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41918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14.10</a:t>
            </a:r>
            <a:r>
              <a:rPr lang="ko-KR" altLang="en-US" dirty="0" smtClean="0"/>
              <a:t> </a:t>
            </a:r>
            <a:r>
              <a:rPr lang="ko-KR" altLang="en-US" dirty="0"/>
              <a:t>객체 탐지</a:t>
            </a:r>
            <a:r>
              <a:rPr lang="en-US" altLang="ko-KR" dirty="0"/>
              <a:t>(3)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66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rgbClr val="FF0000"/>
                </a:solidFill>
              </a:rPr>
              <a:t>14.10.1 </a:t>
            </a:r>
            <a:r>
              <a:rPr lang="ko-KR" altLang="en-US" b="1" dirty="0">
                <a:solidFill>
                  <a:srgbClr val="FF0000"/>
                </a:solidFill>
              </a:rPr>
              <a:t>완전 </a:t>
            </a:r>
            <a:r>
              <a:rPr lang="ko-KR" altLang="en-US" b="1" dirty="0" err="1">
                <a:solidFill>
                  <a:srgbClr val="FF0000"/>
                </a:solidFill>
              </a:rPr>
              <a:t>합성곱</a:t>
            </a:r>
            <a:r>
              <a:rPr lang="ko-KR" altLang="en-US" b="1" dirty="0">
                <a:solidFill>
                  <a:srgbClr val="FF0000"/>
                </a:solidFill>
              </a:rPr>
              <a:t> 신경망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/>
            <a:r>
              <a:rPr lang="en-US" altLang="ko-KR" dirty="0"/>
              <a:t>CNN </a:t>
            </a:r>
            <a:r>
              <a:rPr lang="ko-KR" altLang="en-US" dirty="0"/>
              <a:t>맨 위의 밀집 층을 </a:t>
            </a:r>
            <a:r>
              <a:rPr lang="ko-KR" altLang="en-US" dirty="0" err="1"/>
              <a:t>합성곱</a:t>
            </a:r>
            <a:r>
              <a:rPr lang="ko-KR" altLang="en-US" dirty="0"/>
              <a:t> 층으로 바꿈</a:t>
            </a:r>
            <a:endParaRPr lang="en-US" altLang="ko-KR" dirty="0"/>
          </a:p>
          <a:p>
            <a:pPr lvl="2"/>
            <a:r>
              <a:rPr lang="ko-KR" altLang="en-US" dirty="0"/>
              <a:t>밀집 층은 </a:t>
            </a:r>
            <a:r>
              <a:rPr lang="en-US" altLang="ko-KR" dirty="0"/>
              <a:t>(</a:t>
            </a:r>
            <a:r>
              <a:rPr lang="ko-KR" altLang="en-US" dirty="0"/>
              <a:t>입력 특성마다 하나의 가중치를 두므로</a:t>
            </a:r>
            <a:r>
              <a:rPr lang="en-US" altLang="ko-KR" dirty="0"/>
              <a:t>) </a:t>
            </a:r>
            <a:r>
              <a:rPr lang="ko-KR" altLang="en-US" dirty="0"/>
              <a:t>특정 입력 크기를 기대하지만 </a:t>
            </a:r>
            <a:r>
              <a:rPr lang="ko-KR" altLang="en-US" dirty="0" err="1"/>
              <a:t>합성곱</a:t>
            </a:r>
            <a:r>
              <a:rPr lang="ko-KR" altLang="en-US" dirty="0"/>
              <a:t> 층은 어떤 크기의 이미지도 처리</a:t>
            </a:r>
            <a:r>
              <a:rPr lang="en-US" altLang="ko-KR" dirty="0"/>
              <a:t>(</a:t>
            </a:r>
            <a:r>
              <a:rPr lang="ko-KR" altLang="en-US" dirty="0"/>
              <a:t>대신 </a:t>
            </a:r>
            <a:r>
              <a:rPr lang="ko-KR" altLang="en-US" dirty="0" err="1"/>
              <a:t>합성곱</a:t>
            </a:r>
            <a:r>
              <a:rPr lang="ko-KR" altLang="en-US" dirty="0"/>
              <a:t> 층은 입력 채널마다 </a:t>
            </a:r>
            <a:r>
              <a:rPr lang="ko-KR" altLang="en-US" dirty="0" err="1"/>
              <a:t>커널</a:t>
            </a:r>
            <a:r>
              <a:rPr lang="ko-KR" altLang="en-US" dirty="0"/>
              <a:t> 가중치가 달라서 특정 개수의 채널을 기대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FCN</a:t>
            </a:r>
            <a:r>
              <a:rPr lang="ko-KR" altLang="en-US" dirty="0"/>
              <a:t>은 </a:t>
            </a:r>
            <a:r>
              <a:rPr lang="ko-KR" altLang="en-US" dirty="0" err="1"/>
              <a:t>합성곱</a:t>
            </a:r>
            <a:r>
              <a:rPr lang="ko-KR" altLang="en-US" dirty="0"/>
              <a:t> 층</a:t>
            </a:r>
            <a:r>
              <a:rPr lang="en-US" altLang="ko-KR" dirty="0"/>
              <a:t>(</a:t>
            </a:r>
            <a:r>
              <a:rPr lang="ko-KR" altLang="en-US" dirty="0"/>
              <a:t>그리고 동일한 성질을 가진 </a:t>
            </a:r>
            <a:r>
              <a:rPr lang="ko-KR" altLang="en-US" dirty="0" err="1"/>
              <a:t>풀링</a:t>
            </a:r>
            <a:r>
              <a:rPr lang="ko-KR" altLang="en-US" dirty="0"/>
              <a:t> 층</a:t>
            </a:r>
            <a:r>
              <a:rPr lang="en-US" altLang="ko-KR" dirty="0"/>
              <a:t>)</a:t>
            </a:r>
            <a:r>
              <a:rPr lang="ko-KR" altLang="en-US" dirty="0"/>
              <a:t>만 가지므로 어떤 크기의 이미지에서도 훈련하고 실행할 수 있음</a:t>
            </a:r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019682C-C02A-0023-71B0-42A0BB481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833" y="2496091"/>
            <a:ext cx="3631383" cy="39196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01D592D-EA01-98DA-3049-C3F6D09F70E7}"/>
              </a:ext>
            </a:extLst>
          </p:cNvPr>
          <p:cNvSpPr txBox="1"/>
          <p:nvPr/>
        </p:nvSpPr>
        <p:spPr>
          <a:xfrm>
            <a:off x="6127541" y="5519774"/>
            <a:ext cx="54490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latin typeface="+mn-ea"/>
              </a:rPr>
              <a:t>그림 </a:t>
            </a:r>
            <a:r>
              <a:rPr lang="en-US" altLang="ko-KR" sz="1400" b="1" dirty="0" smtClean="0">
                <a:latin typeface="+mn-ea"/>
              </a:rPr>
              <a:t>14-26 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동일한 완전 </a:t>
            </a:r>
            <a:r>
              <a:rPr lang="ko-KR" altLang="en-US" sz="1400" b="1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합성곱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400" b="1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신경망으로</a:t>
            </a:r>
            <a:endParaRPr lang="en-US" altLang="ko-KR" sz="1400" b="1" dirty="0" smtClean="0">
              <a:solidFill>
                <a:schemeClr val="accent5">
                  <a:lumMod val="50000"/>
                </a:schemeClr>
              </a:solidFill>
              <a:latin typeface="+mn-ea"/>
            </a:endParaRPr>
          </a:p>
          <a:p>
            <a:r>
              <a:rPr lang="ko-KR" altLang="en-US" sz="1400" b="1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                작은 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이미지</a:t>
            </a:r>
            <a:r>
              <a:rPr lang="en-US" altLang="ko-KR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왼쪽</a:t>
            </a:r>
            <a:r>
              <a:rPr lang="en-US" altLang="ko-KR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)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와 </a:t>
            </a:r>
            <a:r>
              <a:rPr lang="ko-KR" altLang="en-US" sz="1400" b="1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큰 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이미지</a:t>
            </a:r>
            <a:r>
              <a:rPr lang="en-US" altLang="ko-KR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오른쪽</a:t>
            </a:r>
            <a:r>
              <a:rPr lang="en-US" altLang="ko-KR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) 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처리하기</a:t>
            </a:r>
          </a:p>
        </p:txBody>
      </p:sp>
    </p:spTree>
    <p:extLst>
      <p:ext uri="{BB962C8B-B14F-4D97-AF65-F5344CB8AC3E}">
        <p14:creationId xmlns:p14="http://schemas.microsoft.com/office/powerpoint/2010/main" val="9469716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14.10</a:t>
            </a:r>
            <a:r>
              <a:rPr lang="ko-KR" altLang="en-US" dirty="0" smtClean="0"/>
              <a:t> </a:t>
            </a:r>
            <a:r>
              <a:rPr lang="ko-KR" altLang="en-US" dirty="0"/>
              <a:t>객체 탐지</a:t>
            </a:r>
            <a:r>
              <a:rPr lang="en-US" altLang="ko-KR" dirty="0"/>
              <a:t>(4)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67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>
                <a:solidFill>
                  <a:srgbClr val="FF0000"/>
                </a:solidFill>
              </a:rPr>
              <a:t>14.10.2 YOLO</a:t>
            </a:r>
          </a:p>
          <a:p>
            <a:pPr lvl="1"/>
            <a:r>
              <a:rPr lang="en-US" altLang="ko-KR"/>
              <a:t>YOLOv3 </a:t>
            </a:r>
            <a:r>
              <a:rPr lang="ko-KR" altLang="en-US"/>
              <a:t>구조의 중요한 차이점</a:t>
            </a:r>
            <a:endParaRPr lang="en-US" altLang="ko-KR"/>
          </a:p>
          <a:p>
            <a:pPr lvl="2"/>
            <a:r>
              <a:rPr lang="en-US" altLang="ko-KR"/>
              <a:t>YOLO</a:t>
            </a:r>
            <a:r>
              <a:rPr lang="ko-KR" altLang="en-US"/>
              <a:t>는 각 격자 셀에서 바운딩 박스 중심이 셀 안에 있는 객체만 고려</a:t>
            </a:r>
            <a:endParaRPr lang="en-US" altLang="ko-KR"/>
          </a:p>
          <a:p>
            <a:pPr lvl="2"/>
            <a:r>
              <a:rPr lang="ko-KR" altLang="en-US"/>
              <a:t>격자 셀마다 </a:t>
            </a:r>
            <a:r>
              <a:rPr lang="en-US" altLang="ko-KR"/>
              <a:t>(</a:t>
            </a:r>
            <a:r>
              <a:rPr lang="ko-KR" altLang="en-US"/>
              <a:t>하나가 아니라</a:t>
            </a:r>
            <a:r>
              <a:rPr lang="en-US" altLang="ko-KR"/>
              <a:t>) </a:t>
            </a:r>
            <a:r>
              <a:rPr lang="ko-KR" altLang="en-US"/>
              <a:t>두 개의 바운딩 박스를 출력</a:t>
            </a:r>
            <a:endParaRPr lang="en-US" altLang="ko-KR"/>
          </a:p>
          <a:p>
            <a:pPr lvl="2"/>
            <a:r>
              <a:rPr lang="en-US" altLang="ko-KR"/>
              <a:t>YOLO</a:t>
            </a:r>
            <a:r>
              <a:rPr lang="ko-KR" altLang="en-US"/>
              <a:t>는 격자 셀에 대한 클래스 확률 분포를 출력</a:t>
            </a:r>
            <a:endParaRPr lang="en-US" altLang="ko-KR"/>
          </a:p>
          <a:p>
            <a:pPr lvl="2"/>
            <a:endParaRPr lang="en-US" altLang="ko-KR"/>
          </a:p>
          <a:p>
            <a:pPr lvl="1"/>
            <a:r>
              <a:rPr lang="ko-KR" altLang="en-US"/>
              <a:t>텐서플로 허브의 객체 탐지 모델</a:t>
            </a:r>
            <a:endParaRPr lang="en-US" altLang="ko-KR"/>
          </a:p>
          <a:p>
            <a:pPr lvl="2"/>
            <a:r>
              <a:rPr lang="en-US" altLang="ko-KR"/>
              <a:t>YOLOv552</a:t>
            </a:r>
          </a:p>
          <a:p>
            <a:pPr lvl="2"/>
            <a:r>
              <a:rPr lang="en-US" altLang="ko-KR"/>
              <a:t>SSD53</a:t>
            </a:r>
          </a:p>
          <a:p>
            <a:pPr lvl="2"/>
            <a:r>
              <a:rPr lang="en-US" altLang="ko-KR"/>
              <a:t>Faster</a:t>
            </a:r>
          </a:p>
          <a:p>
            <a:pPr lvl="2"/>
            <a:r>
              <a:rPr lang="en-US" altLang="ko-KR"/>
              <a:t>R-CNN54</a:t>
            </a:r>
          </a:p>
          <a:p>
            <a:pPr lvl="2"/>
            <a:r>
              <a:rPr lang="en-US" altLang="ko-KR"/>
              <a:t>EfficentDet55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00522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14.11</a:t>
            </a:r>
            <a:r>
              <a:rPr lang="ko-KR" altLang="en-US" dirty="0" smtClean="0"/>
              <a:t> </a:t>
            </a:r>
            <a:r>
              <a:rPr lang="ko-KR" altLang="en-US" dirty="0"/>
              <a:t>객체 추적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68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lvl="1"/>
            <a:r>
              <a:rPr lang="en-US" altLang="ko-KR"/>
              <a:t>DeepSORT56</a:t>
            </a:r>
          </a:p>
          <a:p>
            <a:pPr lvl="2"/>
            <a:r>
              <a:rPr lang="ko-KR" altLang="en-US"/>
              <a:t>가장 널리 사용되는 객체 추적 시스템</a:t>
            </a:r>
            <a:endParaRPr lang="en-US" altLang="ko-KR"/>
          </a:p>
          <a:p>
            <a:pPr lvl="2"/>
            <a:r>
              <a:rPr lang="ko-KR" altLang="en-US"/>
              <a:t>고전적인 알고리즘과 딥러닝의 조합을 기반</a:t>
            </a:r>
            <a:endParaRPr lang="en-US" altLang="ko-KR"/>
          </a:p>
          <a:p>
            <a:pPr lvl="2"/>
            <a:r>
              <a:rPr lang="ko-KR" altLang="en-US"/>
              <a:t>추적 과정</a:t>
            </a:r>
            <a:endParaRPr lang="en-US" altLang="ko-KR"/>
          </a:p>
          <a:p>
            <a:pPr marL="1714500" lvl="3" indent="-342900">
              <a:buFont typeface="+mj-lt"/>
              <a:buAutoNum type="arabicPeriod"/>
            </a:pPr>
            <a:r>
              <a:rPr lang="ko-KR" altLang="en-US"/>
              <a:t>객체가 일정한 속도로 움직인다고 가정하고 칼만 필터</a:t>
            </a:r>
            <a:r>
              <a:rPr lang="en-US" altLang="ko-KR"/>
              <a:t>(Kalman filter)</a:t>
            </a:r>
            <a:r>
              <a:rPr lang="ko-KR" altLang="en-US"/>
              <a:t>를 사용하여 이전에 감지된 객체의 </a:t>
            </a:r>
            <a:r>
              <a:rPr lang="en-US" altLang="ko-KR"/>
              <a:t/>
            </a:r>
            <a:br>
              <a:rPr lang="en-US" altLang="ko-KR"/>
            </a:br>
            <a:r>
              <a:rPr lang="ko-KR" altLang="en-US"/>
              <a:t>가장 가능성이 높은 현재 위치를 추정</a:t>
            </a:r>
            <a:endParaRPr lang="en-US" altLang="ko-KR"/>
          </a:p>
          <a:p>
            <a:pPr marL="1714500" lvl="3" indent="-342900">
              <a:buFont typeface="+mj-lt"/>
              <a:buAutoNum type="arabicPeriod"/>
            </a:pPr>
            <a:r>
              <a:rPr lang="ko-KR" altLang="en-US"/>
              <a:t>딥러닝 모델을 사용하여 새로운 탐지 결과와 기존 추적 객체 간의 유사성을 측정</a:t>
            </a:r>
            <a:endParaRPr lang="en-US" altLang="ko-KR"/>
          </a:p>
          <a:p>
            <a:pPr marL="1714500" lvl="3" indent="-342900">
              <a:buFont typeface="+mj-lt"/>
              <a:buAutoNum type="arabicPeriod"/>
            </a:pPr>
            <a:r>
              <a:rPr lang="ko-KR" altLang="en-US"/>
              <a:t>헝가리 알고리즘</a:t>
            </a:r>
            <a:r>
              <a:rPr lang="en-US" altLang="ko-KR"/>
              <a:t>(Hungarian algorithm)</a:t>
            </a:r>
            <a:r>
              <a:rPr lang="ko-KR" altLang="en-US"/>
              <a:t>을 사용하여 새로운 탐지 대상을 기존 추적 객체에</a:t>
            </a:r>
            <a:r>
              <a:rPr lang="en-US" altLang="ko-KR"/>
              <a:t>(</a:t>
            </a:r>
            <a:r>
              <a:rPr lang="ko-KR" altLang="en-US"/>
              <a:t>또는 새로운 추적 객체로</a:t>
            </a:r>
            <a:r>
              <a:rPr lang="en-US" altLang="ko-KR"/>
              <a:t>) </a:t>
            </a:r>
            <a:r>
              <a:rPr lang="ko-KR" altLang="en-US"/>
              <a:t>매핑</a:t>
            </a:r>
            <a:endParaRPr lang="en-US" altLang="ko-KR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52278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14.12</a:t>
            </a:r>
            <a:r>
              <a:rPr lang="ko-KR" altLang="en-US" dirty="0" smtClean="0"/>
              <a:t> </a:t>
            </a:r>
            <a:r>
              <a:rPr lang="ko-KR" altLang="en-US" dirty="0" err="1"/>
              <a:t>시맨틱</a:t>
            </a:r>
            <a:r>
              <a:rPr lang="ko-KR" altLang="en-US" dirty="0"/>
              <a:t> 분할</a:t>
            </a:r>
            <a:r>
              <a:rPr lang="en-US" altLang="ko-KR" dirty="0"/>
              <a:t>(1)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69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lvl="1"/>
            <a:r>
              <a:rPr lang="ko-KR" altLang="en-US"/>
              <a:t>시맨틱 분할</a:t>
            </a:r>
            <a:r>
              <a:rPr lang="en-US" altLang="ko-KR"/>
              <a:t>(semantic segmentation)</a:t>
            </a:r>
          </a:p>
          <a:p>
            <a:pPr lvl="2"/>
            <a:r>
              <a:rPr lang="ko-KR" altLang="en-US"/>
              <a:t>사전 훈련된 </a:t>
            </a:r>
            <a:r>
              <a:rPr lang="en-US" altLang="ko-KR"/>
              <a:t>CNN</a:t>
            </a:r>
            <a:r>
              <a:rPr lang="ko-KR" altLang="en-US"/>
              <a:t>을 </a:t>
            </a:r>
            <a:r>
              <a:rPr lang="en-US" altLang="ko-KR"/>
              <a:t>FCN</a:t>
            </a:r>
            <a:r>
              <a:rPr lang="ko-KR" altLang="en-US"/>
              <a:t>으로 변환</a:t>
            </a:r>
            <a:r>
              <a:rPr lang="en-US" altLang="ko-KR"/>
              <a:t/>
            </a:r>
            <a:br>
              <a:rPr lang="en-US" altLang="ko-KR"/>
            </a:br>
            <a:r>
              <a:rPr lang="en-US" altLang="ko-KR"/>
              <a:t>- </a:t>
            </a:r>
            <a:r>
              <a:rPr lang="ko-KR" altLang="en-US"/>
              <a:t>이 </a:t>
            </a:r>
            <a:r>
              <a:rPr lang="en-US" altLang="ko-KR"/>
              <a:t>CNN</a:t>
            </a:r>
            <a:r>
              <a:rPr lang="ko-KR" altLang="en-US"/>
              <a:t>이 입력 이미지에 적용하는 전체 스트라이드는 </a:t>
            </a:r>
            <a:r>
              <a:rPr lang="en-US" altLang="ko-KR"/>
              <a:t>32</a:t>
            </a:r>
            <a:r>
              <a:rPr lang="ko-KR" altLang="en-US"/>
              <a:t>입니다</a:t>
            </a:r>
            <a:r>
              <a:rPr lang="en-US" altLang="ko-KR"/>
              <a:t>(1</a:t>
            </a:r>
            <a:r>
              <a:rPr lang="ko-KR" altLang="en-US"/>
              <a:t>보다 큰 스트라이드를 모두 더한 것</a:t>
            </a:r>
            <a:r>
              <a:rPr lang="en-US" altLang="ko-KR"/>
              <a:t>) </a:t>
            </a:r>
          </a:p>
          <a:p>
            <a:pPr lvl="2"/>
            <a:r>
              <a:rPr lang="ko-KR" altLang="en-US"/>
              <a:t>해상도를 </a:t>
            </a:r>
            <a:r>
              <a:rPr lang="en-US" altLang="ko-KR"/>
              <a:t>32</a:t>
            </a:r>
            <a:r>
              <a:rPr lang="ko-KR" altLang="en-US"/>
              <a:t>배로 늘리는 업샘플링 층</a:t>
            </a:r>
            <a:r>
              <a:rPr lang="en-US" altLang="ko-KR"/>
              <a:t>(upsampling layer)</a:t>
            </a:r>
            <a:r>
              <a:rPr lang="ko-KR" altLang="en-US"/>
              <a:t>을 하나 추가</a:t>
            </a:r>
            <a:endParaRPr lang="en-US" altLang="ko-KR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0355A680-133E-1B93-425B-3666968A6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737" y="2161389"/>
            <a:ext cx="8010525" cy="32099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D113E9D-985F-9BDB-999C-C5A5477203BC}"/>
              </a:ext>
            </a:extLst>
          </p:cNvPr>
          <p:cNvSpPr txBox="1"/>
          <p:nvPr/>
        </p:nvSpPr>
        <p:spPr>
          <a:xfrm>
            <a:off x="3045041" y="5554748"/>
            <a:ext cx="610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/>
              <a:t>그림 </a:t>
            </a:r>
            <a:r>
              <a:rPr lang="en-US" altLang="ko-KR" sz="1400" b="1" dirty="0" smtClean="0"/>
              <a:t>14-27 </a:t>
            </a:r>
            <a:r>
              <a:rPr lang="ko-KR" altLang="en-US" sz="1400" b="1" dirty="0" err="1">
                <a:solidFill>
                  <a:schemeClr val="accent5">
                    <a:lumMod val="50000"/>
                  </a:schemeClr>
                </a:solidFill>
              </a:rPr>
              <a:t>시맨틱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</a:rPr>
              <a:t> 분할</a:t>
            </a:r>
          </a:p>
        </p:txBody>
      </p:sp>
    </p:spTree>
    <p:extLst>
      <p:ext uri="{BB962C8B-B14F-4D97-AF65-F5344CB8AC3E}">
        <p14:creationId xmlns:p14="http://schemas.microsoft.com/office/powerpoint/2010/main" val="1954848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779230" y="1906438"/>
            <a:ext cx="11228717" cy="482216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endParaRPr lang="en-US" altLang="ko-KR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5A2D139-0D54-6740-BC96-84B38FA6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2" name="바닥글 개체 틀 1">
            <a:extLst>
              <a:ext uri="{FF2B5EF4-FFF2-40B4-BE49-F238E27FC236}">
                <a16:creationId xmlns="" xmlns:a16="http://schemas.microsoft.com/office/drawing/2014/main" id="{CBF2AD94-2F56-412B-B8FC-D079CE4F04A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10" name="제목 9">
            <a:extLst>
              <a:ext uri="{FF2B5EF4-FFF2-40B4-BE49-F238E27FC236}">
                <a16:creationId xmlns="" xmlns:a16="http://schemas.microsoft.com/office/drawing/2014/main" id="{2E0B1CE4-00EE-1841-984D-B00E882C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x-none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="" xmlns:a16="http://schemas.microsoft.com/office/drawing/2014/main" id="{7389A846-A623-F04D-A5F3-1E4377CC921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11225" y="814388"/>
            <a:ext cx="11280775" cy="13543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14</a:t>
            </a:r>
            <a:r>
              <a:rPr lang="ko-KR" altLang="en-US" dirty="0" smtClean="0"/>
              <a:t>장</a:t>
            </a:r>
            <a:r>
              <a:rPr lang="en-US" altLang="ko-KR" dirty="0" smtClean="0"/>
              <a:t>: </a:t>
            </a:r>
            <a:r>
              <a:rPr lang="ko-KR" altLang="en-US" dirty="0"/>
              <a:t>합성곱 신경망을 사용한 컴퓨터 비전</a:t>
            </a:r>
            <a:endParaRPr lang="en-US" altLang="ko-KR" sz="2000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4D0B1B5-3110-43A4-8AEC-886CC2D20C21}"/>
              </a:ext>
            </a:extLst>
          </p:cNvPr>
          <p:cNvSpPr txBox="1"/>
          <p:nvPr/>
        </p:nvSpPr>
        <p:spPr>
          <a:xfrm>
            <a:off x="1195754" y="2317101"/>
            <a:ext cx="10034954" cy="4138153"/>
          </a:xfrm>
          <a:prstGeom prst="rect">
            <a:avLst/>
          </a:prstGeom>
          <a:noFill/>
        </p:spPr>
        <p:txBody>
          <a:bodyPr wrap="square" numCol="1" spcCol="360000" rtlCol="0">
            <a:noAutofit/>
          </a:bodyPr>
          <a:lstStyle/>
          <a:p>
            <a:r>
              <a:rPr lang="en-US" altLang="ko-KR" sz="2000" dirty="0" smtClean="0"/>
              <a:t>14.1   </a:t>
            </a:r>
            <a:r>
              <a:rPr lang="ko-KR" altLang="en-US" sz="2000" dirty="0"/>
              <a:t>시각 피질 구조</a:t>
            </a:r>
            <a:endParaRPr lang="en-US" altLang="ko-KR" sz="2000" dirty="0"/>
          </a:p>
          <a:p>
            <a:r>
              <a:rPr lang="en-US" altLang="ko-KR" sz="2000" dirty="0" smtClean="0"/>
              <a:t>14.2   </a:t>
            </a:r>
            <a:r>
              <a:rPr lang="ko-KR" altLang="en-US" sz="2000" dirty="0" err="1"/>
              <a:t>합성곱</a:t>
            </a:r>
            <a:r>
              <a:rPr lang="ko-KR" altLang="en-US" sz="2000" dirty="0"/>
              <a:t> 층</a:t>
            </a:r>
            <a:endParaRPr lang="en-US" altLang="ko-KR" sz="2000" dirty="0"/>
          </a:p>
          <a:p>
            <a:r>
              <a:rPr lang="en-US" altLang="ko-KR" sz="2000" dirty="0" smtClean="0"/>
              <a:t>14.3   </a:t>
            </a:r>
            <a:r>
              <a:rPr lang="ko-KR" altLang="en-US" sz="2000" dirty="0" err="1"/>
              <a:t>풀링</a:t>
            </a:r>
            <a:r>
              <a:rPr lang="ko-KR" altLang="en-US" sz="2000" dirty="0"/>
              <a:t> 층</a:t>
            </a:r>
            <a:endParaRPr lang="en-US" altLang="ko-KR" sz="2000" dirty="0"/>
          </a:p>
          <a:p>
            <a:r>
              <a:rPr lang="en-US" altLang="ko-KR" sz="2000" dirty="0" smtClean="0"/>
              <a:t>14.4   </a:t>
            </a:r>
            <a:r>
              <a:rPr lang="ko-KR" altLang="en-US" sz="2000" dirty="0" err="1"/>
              <a:t>케라스로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풀링</a:t>
            </a:r>
            <a:r>
              <a:rPr lang="ko-KR" altLang="en-US" sz="2000" dirty="0"/>
              <a:t> 층 구현하기</a:t>
            </a:r>
            <a:endParaRPr lang="en-US" altLang="ko-KR" sz="2000" dirty="0"/>
          </a:p>
          <a:p>
            <a:r>
              <a:rPr lang="en-US" altLang="ko-KR" sz="2000" dirty="0" smtClean="0"/>
              <a:t>14.5   </a:t>
            </a:r>
            <a:r>
              <a:rPr lang="en-US" altLang="ko-KR" sz="2000" dirty="0"/>
              <a:t>CNN</a:t>
            </a:r>
            <a:r>
              <a:rPr lang="ko-KR" altLang="en-US" sz="2000" dirty="0"/>
              <a:t> 구조</a:t>
            </a:r>
            <a:endParaRPr lang="en-US" altLang="ko-KR" sz="2000" dirty="0"/>
          </a:p>
          <a:p>
            <a:r>
              <a:rPr lang="en-US" altLang="ko-KR" sz="2000" dirty="0" smtClean="0"/>
              <a:t>14.6   </a:t>
            </a:r>
            <a:r>
              <a:rPr lang="ko-KR" altLang="en-US" sz="2000" dirty="0" err="1"/>
              <a:t>케라스로</a:t>
            </a:r>
            <a:r>
              <a:rPr lang="ko-KR" altLang="en-US" sz="2000" dirty="0"/>
              <a:t> </a:t>
            </a:r>
            <a:r>
              <a:rPr lang="en-US" altLang="ko-KR" sz="2000" dirty="0"/>
              <a:t>ResNet-34 CNN </a:t>
            </a:r>
            <a:r>
              <a:rPr lang="ko-KR" altLang="en-US" sz="2000" dirty="0"/>
              <a:t>구현하기</a:t>
            </a:r>
            <a:endParaRPr lang="en-US" altLang="ko-KR" sz="2000" dirty="0"/>
          </a:p>
          <a:p>
            <a:r>
              <a:rPr lang="en-US" altLang="ko-KR" sz="2000" dirty="0" smtClean="0"/>
              <a:t>14.7   </a:t>
            </a:r>
            <a:r>
              <a:rPr lang="ko-KR" altLang="en-US" sz="2000" dirty="0" err="1"/>
              <a:t>케라스의</a:t>
            </a:r>
            <a:r>
              <a:rPr lang="ko-KR" altLang="en-US" sz="2000" dirty="0"/>
              <a:t> 사전 훈련 모델 사용하기</a:t>
            </a:r>
            <a:endParaRPr lang="en-US" altLang="ko-KR" sz="2000" dirty="0"/>
          </a:p>
          <a:p>
            <a:r>
              <a:rPr lang="en-US" altLang="ko-KR" sz="2000" dirty="0" smtClean="0"/>
              <a:t>14.8   </a:t>
            </a:r>
            <a:r>
              <a:rPr lang="ko-KR" altLang="en-US" sz="2000" dirty="0"/>
              <a:t>사전 훈련된 모델을 사용한 전이 학습</a:t>
            </a:r>
            <a:endParaRPr lang="en-US" altLang="ko-KR" sz="2000" dirty="0"/>
          </a:p>
          <a:p>
            <a:r>
              <a:rPr lang="en-US" altLang="ko-KR" sz="2000" dirty="0" smtClean="0"/>
              <a:t>14.9   </a:t>
            </a:r>
            <a:r>
              <a:rPr lang="ko-KR" altLang="en-US" sz="2000" dirty="0"/>
              <a:t>분류와 위치 추정</a:t>
            </a:r>
            <a:endParaRPr lang="en-US" altLang="ko-KR" sz="2000" dirty="0"/>
          </a:p>
          <a:p>
            <a:r>
              <a:rPr lang="en-US" altLang="ko-KR" sz="2000" dirty="0" smtClean="0"/>
              <a:t>14.10 </a:t>
            </a:r>
            <a:r>
              <a:rPr lang="ko-KR" altLang="en-US" sz="2000" dirty="0"/>
              <a:t>객체 탐지</a:t>
            </a:r>
            <a:endParaRPr lang="en-US" altLang="ko-KR" sz="2000" dirty="0"/>
          </a:p>
          <a:p>
            <a:r>
              <a:rPr lang="en-US" altLang="ko-KR" sz="2000" dirty="0" smtClean="0"/>
              <a:t>14.11 </a:t>
            </a:r>
            <a:r>
              <a:rPr lang="ko-KR" altLang="en-US" sz="2000" dirty="0"/>
              <a:t>객체 추적</a:t>
            </a:r>
            <a:endParaRPr lang="en-US" altLang="ko-KR" sz="2000" dirty="0"/>
          </a:p>
          <a:p>
            <a:r>
              <a:rPr lang="en-US" altLang="ko-KR" sz="2000" dirty="0" smtClean="0"/>
              <a:t>14.12 </a:t>
            </a:r>
            <a:r>
              <a:rPr lang="ko-KR" altLang="en-US" sz="2000" dirty="0" err="1"/>
              <a:t>시맨틱</a:t>
            </a:r>
            <a:r>
              <a:rPr lang="ko-KR" altLang="en-US" sz="2000" dirty="0"/>
              <a:t> 분할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825821957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14.12</a:t>
            </a:r>
            <a:r>
              <a:rPr lang="ko-KR" altLang="en-US" dirty="0" smtClean="0"/>
              <a:t> </a:t>
            </a:r>
            <a:r>
              <a:rPr lang="ko-KR" altLang="en-US" dirty="0" err="1"/>
              <a:t>시맨틱</a:t>
            </a:r>
            <a:r>
              <a:rPr lang="ko-KR" altLang="en-US" dirty="0"/>
              <a:t> 분할</a:t>
            </a:r>
            <a:r>
              <a:rPr lang="en-US" altLang="ko-KR" dirty="0"/>
              <a:t>(2)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70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lvl="1"/>
            <a:r>
              <a:rPr lang="ko-KR" altLang="en-US"/>
              <a:t>업샘플링 층</a:t>
            </a:r>
            <a:r>
              <a:rPr lang="en-US" altLang="ko-KR"/>
              <a:t>(upsampling layer)</a:t>
            </a:r>
          </a:p>
          <a:p>
            <a:pPr lvl="2"/>
            <a:r>
              <a:rPr lang="ko-KR" altLang="en-US"/>
              <a:t>이중 선형 보간</a:t>
            </a:r>
            <a:r>
              <a:rPr lang="en-US" altLang="ko-KR"/>
              <a:t>(bilinear interpolation)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이미지 사이즈를 </a:t>
            </a:r>
            <a:r>
              <a:rPr lang="en-US" altLang="ko-KR"/>
              <a:t>4</a:t>
            </a:r>
            <a:r>
              <a:rPr lang="ko-KR" altLang="en-US"/>
              <a:t>배나 </a:t>
            </a:r>
            <a:r>
              <a:rPr lang="en-US" altLang="ko-KR"/>
              <a:t>8</a:t>
            </a:r>
            <a:r>
              <a:rPr lang="ko-KR" altLang="en-US"/>
              <a:t>배로 늘리는 데 적합</a:t>
            </a:r>
          </a:p>
          <a:p>
            <a:pPr lvl="2"/>
            <a:r>
              <a:rPr lang="ko-KR" altLang="en-US"/>
              <a:t>전치 합성곱 층</a:t>
            </a:r>
            <a:r>
              <a:rPr lang="en-US" altLang="ko-KR"/>
              <a:t>(transposed convolutional layer)</a:t>
            </a:r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0A2747A-4CFB-D78F-DE13-2CA9B1E7E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527" y="1942459"/>
            <a:ext cx="4867275" cy="3771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057D44D-4DF1-2E6E-A4C1-C46A9E2F43F7}"/>
              </a:ext>
            </a:extLst>
          </p:cNvPr>
          <p:cNvSpPr txBox="1"/>
          <p:nvPr/>
        </p:nvSpPr>
        <p:spPr>
          <a:xfrm>
            <a:off x="3045041" y="5750059"/>
            <a:ext cx="610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/>
              <a:t>그림 </a:t>
            </a:r>
            <a:r>
              <a:rPr lang="en-US" altLang="ko-KR" sz="1400" b="1" dirty="0" smtClean="0"/>
              <a:t>14-28 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</a:rPr>
              <a:t>전치 </a:t>
            </a:r>
            <a:r>
              <a:rPr lang="ko-KR" altLang="en-US" sz="1400" b="1" dirty="0" err="1">
                <a:solidFill>
                  <a:schemeClr val="accent5">
                    <a:lumMod val="50000"/>
                  </a:schemeClr>
                </a:solidFill>
              </a:rPr>
              <a:t>합성곱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</a:rPr>
              <a:t> 층을 사용한 </a:t>
            </a:r>
            <a:r>
              <a:rPr lang="ko-KR" altLang="en-US" sz="1400" b="1" dirty="0" err="1">
                <a:solidFill>
                  <a:schemeClr val="accent5">
                    <a:lumMod val="50000"/>
                  </a:schemeClr>
                </a:solidFill>
              </a:rPr>
              <a:t>업샘플링</a:t>
            </a:r>
            <a:endParaRPr lang="ko-KR" altLang="en-US" sz="14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4242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14.12</a:t>
            </a:r>
            <a:r>
              <a:rPr lang="ko-KR" altLang="en-US" dirty="0" smtClean="0"/>
              <a:t> </a:t>
            </a:r>
            <a:r>
              <a:rPr lang="ko-KR" altLang="en-US" dirty="0" err="1"/>
              <a:t>시맨틱</a:t>
            </a:r>
            <a:r>
              <a:rPr lang="ko-KR" altLang="en-US" dirty="0"/>
              <a:t> 분할</a:t>
            </a:r>
            <a:r>
              <a:rPr lang="en-US" altLang="ko-KR" dirty="0"/>
              <a:t>(3)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71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1114978"/>
            <a:ext cx="11046173" cy="5192037"/>
          </a:xfrm>
        </p:spPr>
        <p:txBody>
          <a:bodyPr>
            <a:normAutofit/>
          </a:bodyPr>
          <a:lstStyle/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tf.keras.layers.Conv1D</a:t>
            </a:r>
          </a:p>
          <a:p>
            <a:pPr lvl="2"/>
            <a:r>
              <a:rPr lang="en-US" altLang="ko-KR" dirty="0"/>
              <a:t>15</a:t>
            </a:r>
            <a:r>
              <a:rPr lang="ko-KR" altLang="en-US" dirty="0"/>
              <a:t>장에서 볼 </a:t>
            </a:r>
            <a:r>
              <a:rPr lang="ko-KR" altLang="en-US" dirty="0" err="1"/>
              <a:t>시계열이나</a:t>
            </a:r>
            <a:r>
              <a:rPr lang="ko-KR" altLang="en-US" dirty="0"/>
              <a:t> 텍스트</a:t>
            </a:r>
            <a:r>
              <a:rPr lang="en-US" altLang="ko-KR" dirty="0"/>
              <a:t>(</a:t>
            </a:r>
            <a:r>
              <a:rPr lang="ko-KR" altLang="en-US" dirty="0"/>
              <a:t>문자나 단어의 시퀀스</a:t>
            </a:r>
            <a:r>
              <a:rPr lang="en-US" altLang="ko-KR" dirty="0"/>
              <a:t>)</a:t>
            </a:r>
            <a:r>
              <a:rPr lang="ko-KR" altLang="en-US" dirty="0"/>
              <a:t>와 같은 </a:t>
            </a:r>
            <a:r>
              <a:rPr lang="en-US" altLang="ko-KR" dirty="0"/>
              <a:t>1D </a:t>
            </a:r>
            <a:r>
              <a:rPr lang="ko-KR" altLang="en-US" dirty="0"/>
              <a:t>입력에 대한 </a:t>
            </a:r>
            <a:r>
              <a:rPr lang="ko-KR" altLang="en-US" dirty="0" err="1"/>
              <a:t>합성곱</a:t>
            </a:r>
            <a:r>
              <a:rPr lang="ko-KR" altLang="en-US" dirty="0"/>
              <a:t> 층</a:t>
            </a:r>
          </a:p>
          <a:p>
            <a:pPr lvl="1"/>
            <a:r>
              <a:rPr lang="en-US" altLang="ko-KR" dirty="0"/>
              <a:t>tf.keras.layers.Conv3D</a:t>
            </a:r>
          </a:p>
          <a:p>
            <a:pPr lvl="2"/>
            <a:r>
              <a:rPr lang="en-US" altLang="ko-KR" dirty="0"/>
              <a:t>3D PET </a:t>
            </a:r>
            <a:r>
              <a:rPr lang="ko-KR" altLang="en-US" dirty="0"/>
              <a:t>스캔</a:t>
            </a:r>
            <a:r>
              <a:rPr lang="en-US" altLang="ko-KR" dirty="0"/>
              <a:t>59 </a:t>
            </a:r>
            <a:r>
              <a:rPr lang="ko-KR" altLang="en-US" dirty="0"/>
              <a:t>같은 </a:t>
            </a:r>
            <a:r>
              <a:rPr lang="en-US" altLang="ko-KR" dirty="0"/>
              <a:t>3D </a:t>
            </a:r>
            <a:r>
              <a:rPr lang="ko-KR" altLang="en-US" dirty="0"/>
              <a:t>입력을 위한 </a:t>
            </a:r>
            <a:r>
              <a:rPr lang="ko-KR" altLang="en-US" dirty="0" err="1"/>
              <a:t>합성곱</a:t>
            </a:r>
            <a:r>
              <a:rPr lang="ko-KR" altLang="en-US" dirty="0"/>
              <a:t> 층</a:t>
            </a:r>
            <a:endParaRPr lang="en-US" altLang="ko-KR" dirty="0"/>
          </a:p>
          <a:p>
            <a:pPr lvl="1"/>
            <a:r>
              <a:rPr lang="en-US" altLang="ko-KR" dirty="0" err="1"/>
              <a:t>dilation_rate</a:t>
            </a:r>
            <a:endParaRPr lang="en-US" altLang="ko-KR" dirty="0"/>
          </a:p>
          <a:p>
            <a:pPr lvl="2"/>
            <a:r>
              <a:rPr lang="en-US" altLang="ko-KR" dirty="0" err="1"/>
              <a:t>tf.keras</a:t>
            </a:r>
            <a:r>
              <a:rPr lang="ko-KR" altLang="en-US" dirty="0"/>
              <a:t>의 </a:t>
            </a:r>
            <a:r>
              <a:rPr lang="ko-KR" altLang="en-US" dirty="0" err="1"/>
              <a:t>합성곱</a:t>
            </a:r>
            <a:r>
              <a:rPr lang="ko-KR" altLang="en-US" dirty="0"/>
              <a:t> 층에 있는 </a:t>
            </a:r>
            <a:r>
              <a:rPr lang="en-US" altLang="ko-KR" dirty="0" err="1"/>
              <a:t>dilation_rate</a:t>
            </a:r>
            <a:r>
              <a:rPr lang="en-US" altLang="ko-KR" dirty="0"/>
              <a:t> </a:t>
            </a:r>
            <a:r>
              <a:rPr lang="ko-KR" altLang="en-US" dirty="0"/>
              <a:t>매개변수를 </a:t>
            </a:r>
            <a:r>
              <a:rPr lang="en-US" altLang="ko-KR" dirty="0"/>
              <a:t>2 </a:t>
            </a:r>
            <a:r>
              <a:rPr lang="ko-KR" altLang="en-US" dirty="0"/>
              <a:t>이상으로 지정하면 </a:t>
            </a:r>
            <a:r>
              <a:rPr lang="ko-KR" altLang="en-US" dirty="0" err="1"/>
              <a:t>아트루스</a:t>
            </a:r>
            <a:r>
              <a:rPr lang="ko-KR" altLang="en-US" dirty="0"/>
              <a:t> </a:t>
            </a:r>
            <a:r>
              <a:rPr lang="ko-KR" altLang="en-US" dirty="0" err="1"/>
              <a:t>합성곱</a:t>
            </a:r>
            <a:r>
              <a:rPr lang="ko-KR" altLang="en-US" dirty="0"/>
              <a:t> 층</a:t>
            </a:r>
            <a:r>
              <a:rPr lang="en-US" altLang="ko-KR" dirty="0"/>
              <a:t>(</a:t>
            </a:r>
            <a:r>
              <a:rPr lang="en-US" altLang="ko-KR" dirty="0" err="1"/>
              <a:t>atrous</a:t>
            </a:r>
            <a:r>
              <a:rPr lang="en-US" altLang="ko-KR" dirty="0"/>
              <a:t> convolutional layer)</a:t>
            </a:r>
          </a:p>
          <a:p>
            <a:pPr lvl="2"/>
            <a:r>
              <a:rPr lang="en-US" altLang="ko-KR" dirty="0"/>
              <a:t>0(</a:t>
            </a:r>
            <a:r>
              <a:rPr lang="ko-KR" altLang="en-US" dirty="0"/>
              <a:t>구멍</a:t>
            </a:r>
            <a:r>
              <a:rPr lang="en-US" altLang="ko-KR" dirty="0"/>
              <a:t>)</a:t>
            </a:r>
            <a:r>
              <a:rPr lang="ko-KR" altLang="en-US" dirty="0"/>
              <a:t>으로 된 행과 열을 추가하여 늘린 필터로</a:t>
            </a:r>
            <a:r>
              <a:rPr lang="en-US" altLang="ko-KR" dirty="0"/>
              <a:t>, </a:t>
            </a:r>
            <a:r>
              <a:rPr lang="ko-KR" altLang="en-US" dirty="0"/>
              <a:t>보통의 </a:t>
            </a:r>
            <a:r>
              <a:rPr lang="ko-KR" altLang="en-US" dirty="0" err="1"/>
              <a:t>합성곱</a:t>
            </a:r>
            <a:r>
              <a:rPr lang="ko-KR" altLang="en-US" dirty="0"/>
              <a:t> 층을 사용하는 것과 동일</a:t>
            </a:r>
            <a:endParaRPr lang="en-US" altLang="ko-KR" dirty="0"/>
          </a:p>
          <a:p>
            <a:pPr lvl="2"/>
            <a:r>
              <a:rPr lang="ko-KR" altLang="en-US" dirty="0"/>
              <a:t>추가적인 계산 비용이나 </a:t>
            </a:r>
            <a:r>
              <a:rPr lang="ko-KR" altLang="en-US" dirty="0" err="1"/>
              <a:t>파라미터를</a:t>
            </a:r>
            <a:r>
              <a:rPr lang="ko-KR" altLang="en-US" dirty="0"/>
              <a:t> 발생시키지 않고 더 큰 </a:t>
            </a:r>
            <a:r>
              <a:rPr lang="ko-KR" altLang="en-US" dirty="0" err="1"/>
              <a:t>수용장</a:t>
            </a:r>
            <a:r>
              <a:rPr lang="en-US" altLang="ko-KR" dirty="0"/>
              <a:t>(receptive field)</a:t>
            </a:r>
            <a:r>
              <a:rPr lang="ko-KR" altLang="en-US" dirty="0"/>
              <a:t>을 갖는 </a:t>
            </a:r>
            <a:r>
              <a:rPr lang="ko-KR" altLang="en-US" dirty="0" err="1"/>
              <a:t>합성곱</a:t>
            </a:r>
            <a:r>
              <a:rPr lang="ko-KR" altLang="en-US" dirty="0"/>
              <a:t> 층을 만들게 해줌</a:t>
            </a:r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5BDEE3DC-9F10-8D03-4FDD-1FA4500BD1C5}"/>
              </a:ext>
            </a:extLst>
          </p:cNvPr>
          <p:cNvSpPr/>
          <p:nvPr/>
        </p:nvSpPr>
        <p:spPr>
          <a:xfrm>
            <a:off x="479425" y="1216539"/>
            <a:ext cx="11212306" cy="353834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7907D41-2D3E-3C77-506B-B2E75EABDA98}"/>
              </a:ext>
            </a:extLst>
          </p:cNvPr>
          <p:cNvSpPr txBox="1"/>
          <p:nvPr/>
        </p:nvSpPr>
        <p:spPr>
          <a:xfrm>
            <a:off x="967665" y="1385816"/>
            <a:ext cx="2237173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/>
              <a:t>다른 </a:t>
            </a:r>
            <a:r>
              <a:rPr lang="ko-KR" altLang="en-US" sz="1600" b="1" dirty="0" err="1"/>
              <a:t>케라스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합성곱</a:t>
            </a:r>
            <a:r>
              <a:rPr lang="ko-KR" altLang="en-US" sz="1600" b="1" dirty="0"/>
              <a:t> 층</a:t>
            </a:r>
          </a:p>
        </p:txBody>
      </p:sp>
      <p:sp>
        <p:nvSpPr>
          <p:cNvPr id="10" name="자유형: 도형 9">
            <a:extLst>
              <a:ext uri="{FF2B5EF4-FFF2-40B4-BE49-F238E27FC236}">
                <a16:creationId xmlns="" xmlns:a16="http://schemas.microsoft.com/office/drawing/2014/main" id="{88F5D9B7-93A3-2C31-712A-89FB47E77CFB}"/>
              </a:ext>
            </a:extLst>
          </p:cNvPr>
          <p:cNvSpPr/>
          <p:nvPr/>
        </p:nvSpPr>
        <p:spPr>
          <a:xfrm>
            <a:off x="630594" y="1216539"/>
            <a:ext cx="277760" cy="436744"/>
          </a:xfrm>
          <a:custGeom>
            <a:avLst/>
            <a:gdLst>
              <a:gd name="connsiteX0" fmla="*/ 0 w 603567"/>
              <a:gd name="connsiteY0" fmla="*/ 0 h 960515"/>
              <a:gd name="connsiteX1" fmla="*/ 603567 w 603567"/>
              <a:gd name="connsiteY1" fmla="*/ 0 h 960515"/>
              <a:gd name="connsiteX2" fmla="*/ 603567 w 603567"/>
              <a:gd name="connsiteY2" fmla="*/ 960515 h 960515"/>
              <a:gd name="connsiteX3" fmla="*/ 301784 w 603567"/>
              <a:gd name="connsiteY3" fmla="*/ 529925 h 960515"/>
              <a:gd name="connsiteX4" fmla="*/ 0 w 603567"/>
              <a:gd name="connsiteY4" fmla="*/ 960515 h 960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567" h="960515">
                <a:moveTo>
                  <a:pt x="0" y="0"/>
                </a:moveTo>
                <a:lnTo>
                  <a:pt x="603567" y="0"/>
                </a:lnTo>
                <a:lnTo>
                  <a:pt x="603567" y="960515"/>
                </a:lnTo>
                <a:lnTo>
                  <a:pt x="301784" y="529925"/>
                </a:lnTo>
                <a:lnTo>
                  <a:pt x="0" y="960515"/>
                </a:lnTo>
                <a:close/>
              </a:path>
            </a:pathLst>
          </a:custGeom>
          <a:solidFill>
            <a:srgbClr val="ED7D3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4354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14.12</a:t>
            </a:r>
            <a:r>
              <a:rPr lang="ko-KR" altLang="en-US" dirty="0" smtClean="0"/>
              <a:t> </a:t>
            </a:r>
            <a:r>
              <a:rPr lang="ko-KR" altLang="en-US" dirty="0" err="1"/>
              <a:t>시맨틱</a:t>
            </a:r>
            <a:r>
              <a:rPr lang="ko-KR" altLang="en-US" dirty="0"/>
              <a:t> 분할</a:t>
            </a:r>
            <a:r>
              <a:rPr lang="en-US" altLang="ko-KR" dirty="0"/>
              <a:t>(4)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72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lvl="1"/>
            <a:r>
              <a:rPr lang="ko-KR" altLang="en-US"/>
              <a:t>초해상도</a:t>
            </a:r>
            <a:r>
              <a:rPr lang="en-US" altLang="ko-KR"/>
              <a:t>(super-resolution)</a:t>
            </a:r>
          </a:p>
          <a:p>
            <a:pPr lvl="2"/>
            <a:r>
              <a:rPr lang="ko-KR" altLang="en-US"/>
              <a:t>원본 이미지 크기보다 더 크게 업샘플링</a:t>
            </a:r>
            <a:endParaRPr lang="en-US" altLang="ko-KR"/>
          </a:p>
          <a:p>
            <a:pPr lvl="2"/>
            <a:r>
              <a:rPr lang="ko-KR" altLang="en-US"/>
              <a:t>이미지의 해상도를 높이는 데 사용</a:t>
            </a:r>
            <a:endParaRPr lang="en-US" altLang="ko-KR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057D44D-4DF1-2E6E-A4C1-C46A9E2F43F7}"/>
              </a:ext>
            </a:extLst>
          </p:cNvPr>
          <p:cNvSpPr txBox="1"/>
          <p:nvPr/>
        </p:nvSpPr>
        <p:spPr>
          <a:xfrm>
            <a:off x="3045041" y="4720249"/>
            <a:ext cx="61078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/>
              <a:t>그림 </a:t>
            </a:r>
            <a:r>
              <a:rPr lang="en-US" altLang="ko-KR" sz="1400" b="1" dirty="0" smtClean="0"/>
              <a:t>14-29 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</a:rPr>
              <a:t>아래쪽 층에서 공간 정보를 복원하는 </a:t>
            </a:r>
            <a:r>
              <a:rPr lang="ko-KR" altLang="en-US" sz="1400" b="1" dirty="0" err="1">
                <a:solidFill>
                  <a:schemeClr val="accent5">
                    <a:lumMod val="50000"/>
                  </a:schemeClr>
                </a:solidFill>
              </a:rPr>
              <a:t>스킵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</a:rPr>
              <a:t> 연결 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8BFB5435-04EB-86E6-CF81-47D631791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2343150"/>
            <a:ext cx="767715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875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연습문제</a:t>
            </a:r>
            <a:r>
              <a:rPr lang="en-US" altLang="ko-KR" dirty="0"/>
              <a:t>(1)</a:t>
            </a:r>
            <a:endParaRPr lang="x-none" sz="2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73</a:t>
            </a:fld>
            <a:endParaRPr lang="ko-KR" altLang="en-US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ABAA38A-A446-4ACD-9CEE-4759283C52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1375" y="1097280"/>
            <a:ext cx="11281052" cy="5375028"/>
          </a:xfrm>
        </p:spPr>
        <p:txBody>
          <a:bodyPr>
            <a:normAutofit lnSpcReduction="10000"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600" dirty="0"/>
              <a:t>이미지 분류에서 완전 연결 </a:t>
            </a:r>
            <a:r>
              <a:rPr lang="en-US" altLang="ko-KR" sz="1600" dirty="0"/>
              <a:t>DNN</a:t>
            </a:r>
            <a:r>
              <a:rPr lang="ko-KR" altLang="en-US" sz="1600" dirty="0"/>
              <a:t>보다 </a:t>
            </a:r>
            <a:r>
              <a:rPr lang="en-US" altLang="ko-KR" sz="1600" dirty="0"/>
              <a:t>CNN</a:t>
            </a:r>
            <a:r>
              <a:rPr lang="ko-KR" altLang="en-US" sz="1600" dirty="0"/>
              <a:t>이 나은 점은 무엇인가</a:t>
            </a:r>
            <a:r>
              <a:rPr lang="en-US" altLang="ko-KR" sz="1600" dirty="0"/>
              <a:t>?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600" dirty="0"/>
              <a:t>3×3 </a:t>
            </a:r>
            <a:r>
              <a:rPr lang="ko-KR" altLang="en-US" sz="1600" dirty="0"/>
              <a:t>커널</a:t>
            </a:r>
            <a:r>
              <a:rPr lang="en-US" altLang="ko-KR" sz="1600" dirty="0"/>
              <a:t>, </a:t>
            </a:r>
            <a:r>
              <a:rPr lang="ko-KR" altLang="en-US" sz="1600" dirty="0"/>
              <a:t>스트라이드 </a:t>
            </a:r>
            <a:r>
              <a:rPr lang="en-US" altLang="ko-KR" sz="1600" dirty="0"/>
              <a:t>2, "same" </a:t>
            </a:r>
            <a:r>
              <a:rPr lang="ko-KR" altLang="en-US" sz="1600" dirty="0"/>
              <a:t>패딩으로 된 합성곱 층 세 개로 구성된 </a:t>
            </a:r>
            <a:r>
              <a:rPr lang="en-US" altLang="ko-KR" sz="1600" dirty="0"/>
              <a:t>CNN</a:t>
            </a:r>
            <a:r>
              <a:rPr lang="ko-KR" altLang="en-US" sz="1600" dirty="0"/>
              <a:t>이 있다고 가정</a:t>
            </a:r>
            <a:r>
              <a:rPr lang="en-US" altLang="ko-KR" sz="1600" dirty="0"/>
              <a:t>. </a:t>
            </a:r>
            <a:br>
              <a:rPr lang="en-US" altLang="ko-KR" sz="1600" dirty="0"/>
            </a:br>
            <a:r>
              <a:rPr lang="ko-KR" altLang="en-US" sz="1600" dirty="0"/>
              <a:t>가장 아래 층은 특성 맵 </a:t>
            </a:r>
            <a:r>
              <a:rPr lang="en-US" altLang="ko-KR" sz="1600" dirty="0"/>
              <a:t>100</a:t>
            </a:r>
            <a:r>
              <a:rPr lang="ko-KR" altLang="en-US" sz="1600" dirty="0"/>
              <a:t>개를 출력하고</a:t>
            </a:r>
            <a:r>
              <a:rPr lang="en-US" altLang="ko-KR" sz="1600" dirty="0"/>
              <a:t>, </a:t>
            </a:r>
            <a:r>
              <a:rPr lang="ko-KR" altLang="en-US" sz="1600" dirty="0"/>
              <a:t>중간 층은 </a:t>
            </a:r>
            <a:r>
              <a:rPr lang="en-US" altLang="ko-KR" sz="1600" dirty="0"/>
              <a:t>200</a:t>
            </a:r>
            <a:r>
              <a:rPr lang="ko-KR" altLang="en-US" sz="1600" dirty="0"/>
              <a:t>개</a:t>
            </a:r>
            <a:r>
              <a:rPr lang="en-US" altLang="ko-KR" sz="1600" dirty="0"/>
              <a:t>, </a:t>
            </a:r>
            <a:r>
              <a:rPr lang="ko-KR" altLang="en-US" sz="1600" dirty="0"/>
              <a:t>가장 위의 층은 </a:t>
            </a:r>
            <a:r>
              <a:rPr lang="en-US" altLang="ko-KR" sz="1600" dirty="0"/>
              <a:t>400</a:t>
            </a:r>
            <a:r>
              <a:rPr lang="ko-KR" altLang="en-US" sz="1600" dirty="0"/>
              <a:t>개를 출력하고</a:t>
            </a:r>
            <a:r>
              <a:rPr lang="en-US" altLang="ko-KR" sz="1600" dirty="0"/>
              <a:t> </a:t>
            </a:r>
            <a:r>
              <a:rPr lang="ko-KR" altLang="en-US" sz="1600" dirty="0"/>
              <a:t>입력 이미지는 </a:t>
            </a:r>
            <a:r>
              <a:rPr lang="en-US" altLang="ko-KR" sz="1600" dirty="0"/>
              <a:t>200×300</a:t>
            </a:r>
            <a:r>
              <a:rPr lang="ko-KR" altLang="en-US" sz="1600" dirty="0"/>
              <a:t>픽셀의 </a:t>
            </a:r>
            <a:r>
              <a:rPr lang="en-US" altLang="ko-KR" sz="1600" dirty="0"/>
              <a:t>RGB </a:t>
            </a:r>
            <a:r>
              <a:rPr lang="ko-KR" altLang="en-US" sz="1600"/>
              <a:t>이미지</a:t>
            </a:r>
            <a:r>
              <a:rPr lang="en-US" altLang="ko-KR" sz="1600"/>
              <a:t>.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lphaLcPeriod"/>
            </a:pPr>
            <a:r>
              <a:rPr lang="ko-KR" altLang="en-US" sz="1600"/>
              <a:t>이 </a:t>
            </a:r>
            <a:r>
              <a:rPr lang="en-US" altLang="ko-KR" sz="1600" dirty="0"/>
              <a:t>CNN</a:t>
            </a:r>
            <a:r>
              <a:rPr lang="ko-KR" altLang="en-US" sz="1600" dirty="0"/>
              <a:t>의 전체 파라미터 수는 얼마일까</a:t>
            </a:r>
            <a:r>
              <a:rPr lang="en-US" altLang="ko-KR" sz="1600"/>
              <a:t>? 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lphaLcPeriod"/>
            </a:pPr>
            <a:r>
              <a:rPr lang="en-US" altLang="ko-KR" sz="1600"/>
              <a:t>32</a:t>
            </a:r>
            <a:r>
              <a:rPr lang="ko-KR" altLang="en-US" sz="1600" dirty="0"/>
              <a:t>비트 부동소수를 사용한다면 이 네트워크가 하나의 샘플을 예측하기 위해 적어도 얼마의 </a:t>
            </a:r>
            <a:r>
              <a:rPr lang="en-US" altLang="ko-KR" sz="1600" dirty="0"/>
              <a:t>RAM</a:t>
            </a:r>
            <a:r>
              <a:rPr lang="ko-KR" altLang="en-US" sz="1600" dirty="0"/>
              <a:t>이 필요할까</a:t>
            </a:r>
            <a:r>
              <a:rPr lang="en-US" altLang="ko-KR" sz="1600"/>
              <a:t>? 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lphaLcPeriod"/>
            </a:pPr>
            <a:r>
              <a:rPr lang="en-US" altLang="ko-KR" sz="1600"/>
              <a:t>50</a:t>
            </a:r>
            <a:r>
              <a:rPr lang="ko-KR" altLang="en-US" sz="1600" dirty="0"/>
              <a:t>개의 이미지를 미니배치로 훈련할 땐 얼마가 필요할까</a:t>
            </a:r>
            <a:r>
              <a:rPr lang="en-US" altLang="ko-KR" sz="1600" dirty="0"/>
              <a:t>?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600" dirty="0"/>
              <a:t>어떤 </a:t>
            </a:r>
            <a:r>
              <a:rPr lang="en-US" altLang="ko-KR" sz="1600" dirty="0"/>
              <a:t>CNN</a:t>
            </a:r>
            <a:r>
              <a:rPr lang="ko-KR" altLang="en-US" sz="1600" dirty="0"/>
              <a:t>을 훈련시킬 때 </a:t>
            </a:r>
            <a:r>
              <a:rPr lang="en-US" altLang="ko-KR" sz="1600" dirty="0"/>
              <a:t>GPU</a:t>
            </a:r>
            <a:r>
              <a:rPr lang="ko-KR" altLang="en-US" sz="1600" dirty="0"/>
              <a:t>에서 메모리 부족이 발생했다면</a:t>
            </a:r>
            <a:r>
              <a:rPr lang="en-US" altLang="ko-KR" sz="1600" dirty="0"/>
              <a:t>, </a:t>
            </a:r>
            <a:r>
              <a:rPr lang="ko-KR" altLang="en-US" sz="1600" dirty="0"/>
              <a:t>이 문제를 해결하기 위해 시도해볼 수 </a:t>
            </a:r>
            <a:r>
              <a:rPr lang="ko-KR" altLang="en-US" sz="1600"/>
              <a:t>있는 </a:t>
            </a:r>
            <a:r>
              <a:rPr lang="en-US" altLang="ko-KR" sz="1600"/>
              <a:t/>
            </a:r>
            <a:br>
              <a:rPr lang="en-US" altLang="ko-KR" sz="1600"/>
            </a:br>
            <a:r>
              <a:rPr lang="ko-KR" altLang="en-US" sz="1600"/>
              <a:t>다섯 </a:t>
            </a:r>
            <a:r>
              <a:rPr lang="ko-KR" altLang="en-US" sz="1600" dirty="0"/>
              <a:t>가지는 무엇인가</a:t>
            </a:r>
            <a:r>
              <a:rPr lang="en-US" altLang="ko-KR" sz="1600" dirty="0"/>
              <a:t>?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600"/>
              <a:t>스트라이드 크기가 동일한 </a:t>
            </a:r>
            <a:r>
              <a:rPr lang="ko-KR" altLang="en-US" sz="1600" dirty="0"/>
              <a:t>합성곱 층 대신 최대 풀링층을 추가하는 이유는 무엇인가</a:t>
            </a:r>
            <a:r>
              <a:rPr lang="en-US" altLang="ko-KR" sz="1600" dirty="0"/>
              <a:t>?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600" dirty="0"/>
              <a:t>LRN </a:t>
            </a:r>
            <a:r>
              <a:rPr lang="ko-KR" altLang="en-US" sz="1600" dirty="0"/>
              <a:t>층을 추가해야 할 때는 언제인가</a:t>
            </a:r>
            <a:r>
              <a:rPr lang="en-US" altLang="ko-KR" sz="1600" dirty="0"/>
              <a:t>?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600" dirty="0"/>
              <a:t>LeNet-5</a:t>
            </a:r>
            <a:r>
              <a:rPr lang="ko-KR" altLang="en-US" sz="1600" dirty="0"/>
              <a:t>와 비교해서 </a:t>
            </a:r>
            <a:r>
              <a:rPr lang="en-US" altLang="ko-KR" sz="1600" dirty="0" err="1"/>
              <a:t>AlexNet</a:t>
            </a:r>
            <a:r>
              <a:rPr lang="ko-KR" altLang="en-US" sz="1600" dirty="0"/>
              <a:t>의 혁신점은 무엇인가</a:t>
            </a:r>
            <a:r>
              <a:rPr lang="en-US" altLang="ko-KR" sz="1600" dirty="0"/>
              <a:t>? </a:t>
            </a:r>
            <a:r>
              <a:rPr lang="en-US" altLang="ko-KR" sz="1600" dirty="0" err="1"/>
              <a:t>GoogLeNet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ResNet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SENet</a:t>
            </a:r>
            <a:r>
              <a:rPr lang="en-US" altLang="ko-KR" sz="1600"/>
              <a:t>, Xception, EfficientNet</a:t>
            </a:r>
            <a:r>
              <a:rPr lang="ko-KR" altLang="en-US" sz="1600"/>
              <a:t>의 </a:t>
            </a:r>
            <a:r>
              <a:rPr lang="en-US" altLang="ko-KR" sz="1600"/>
              <a:t/>
            </a:r>
            <a:br>
              <a:rPr lang="en-US" altLang="ko-KR" sz="1600"/>
            </a:br>
            <a:r>
              <a:rPr lang="ko-KR" altLang="en-US" sz="1600"/>
              <a:t>혁신점은 </a:t>
            </a:r>
            <a:r>
              <a:rPr lang="ko-KR" altLang="en-US" sz="1600" dirty="0"/>
              <a:t>무엇인가</a:t>
            </a:r>
            <a:r>
              <a:rPr lang="en-US" altLang="ko-KR" sz="1600" dirty="0"/>
              <a:t>?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600" dirty="0"/>
              <a:t>완전 합성곱 신경망이 무엇인가요</a:t>
            </a:r>
            <a:r>
              <a:rPr lang="en-US" altLang="ko-KR" sz="1600" dirty="0"/>
              <a:t>? </a:t>
            </a:r>
            <a:r>
              <a:rPr lang="ko-KR" altLang="en-US" sz="1600" dirty="0"/>
              <a:t>밀집 층을 어떻게 합성곱 층으로 바꿀 수 있나</a:t>
            </a:r>
            <a:r>
              <a:rPr lang="en-US" altLang="ko-KR" sz="1600" dirty="0"/>
              <a:t>?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600" dirty="0"/>
              <a:t>시맨틱 분할에서 주요한 기술적 어려움은 무엇인가</a:t>
            </a:r>
            <a:r>
              <a:rPr lang="en-US" altLang="ko-KR" sz="1600" dirty="0"/>
              <a:t>?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46103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연습문제</a:t>
            </a:r>
            <a:r>
              <a:rPr lang="en-US" altLang="ko-KR" dirty="0"/>
              <a:t>(2)</a:t>
            </a:r>
            <a:endParaRPr lang="x-none" sz="2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74</a:t>
            </a:fld>
            <a:endParaRPr lang="ko-KR" altLang="en-US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AABAA38A-A446-4ACD-9CEE-4759283C52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1375" y="1097280"/>
            <a:ext cx="11076692" cy="5375028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9"/>
            </a:pPr>
            <a:r>
              <a:rPr lang="ko-KR" altLang="en-US" sz="1600" dirty="0"/>
              <a:t>자신만의 </a:t>
            </a:r>
            <a:r>
              <a:rPr lang="en-US" altLang="ko-KR" sz="1600" dirty="0"/>
              <a:t>CNN</a:t>
            </a:r>
            <a:r>
              <a:rPr lang="ko-KR" altLang="en-US" sz="1600" dirty="0"/>
              <a:t>을 만들고 </a:t>
            </a:r>
            <a:r>
              <a:rPr lang="en-US" altLang="ko-KR" sz="1600" dirty="0"/>
              <a:t>MNIST </a:t>
            </a:r>
            <a:r>
              <a:rPr lang="ko-KR" altLang="en-US" sz="1600" dirty="0"/>
              <a:t>데이터셋에서 가능한 최대 정확도를 달성하기</a:t>
            </a:r>
            <a:r>
              <a:rPr lang="en-US" altLang="ko-KR" sz="1600" dirty="0"/>
              <a:t>.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9"/>
            </a:pPr>
            <a:r>
              <a:rPr lang="ko-KR" altLang="en-US" sz="1600" dirty="0"/>
              <a:t>다음 단계를 따라 전이 학습을 사용해 대규모 이미지 분류를 수행하기</a:t>
            </a:r>
            <a:r>
              <a:rPr lang="en-US" altLang="ko-KR" sz="1600" dirty="0"/>
              <a:t>.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lphaLcPeriod"/>
            </a:pPr>
            <a:r>
              <a:rPr lang="ko-KR" altLang="en-US" sz="1600" dirty="0"/>
              <a:t>클래스마다 최소한 </a:t>
            </a:r>
            <a:r>
              <a:rPr lang="en-US" altLang="ko-KR" sz="1600" dirty="0"/>
              <a:t>100</a:t>
            </a:r>
            <a:r>
              <a:rPr lang="ko-KR" altLang="en-US" sz="1600" dirty="0"/>
              <a:t>개의 이미지가 들어 있는 훈련 세트를 만들기</a:t>
            </a:r>
            <a:r>
              <a:rPr lang="en-US" altLang="ko-KR" sz="1600" dirty="0"/>
              <a:t>. </a:t>
            </a:r>
            <a:r>
              <a:rPr lang="ko-KR" altLang="en-US" sz="1600" dirty="0"/>
              <a:t>예를 들어 위치에 따라</a:t>
            </a:r>
            <a:r>
              <a:rPr lang="en-US" altLang="ko-KR" sz="1600" dirty="0"/>
              <a:t>(</a:t>
            </a:r>
            <a:r>
              <a:rPr lang="ko-KR" altLang="en-US" sz="1600" dirty="0"/>
              <a:t>해변</a:t>
            </a:r>
            <a:r>
              <a:rPr lang="en-US" altLang="ko-KR" sz="1600" dirty="0"/>
              <a:t>, </a:t>
            </a:r>
            <a:r>
              <a:rPr lang="ko-KR" altLang="en-US" sz="1600" dirty="0"/>
              <a:t>산</a:t>
            </a:r>
            <a:r>
              <a:rPr lang="en-US" altLang="ko-KR" sz="1600" dirty="0"/>
              <a:t>, </a:t>
            </a:r>
            <a:r>
              <a:rPr lang="ko-KR" altLang="en-US" sz="1600" dirty="0"/>
              <a:t>도심 등</a:t>
            </a:r>
            <a:r>
              <a:rPr lang="en-US" altLang="ko-KR" sz="1600" dirty="0"/>
              <a:t>) </a:t>
            </a:r>
            <a:r>
              <a:rPr lang="ko-KR" altLang="en-US" sz="1600" dirty="0"/>
              <a:t>자신의 사진을 분류하거나</a:t>
            </a:r>
            <a:r>
              <a:rPr lang="en-US" altLang="ko-KR" sz="1600" dirty="0"/>
              <a:t>, </a:t>
            </a:r>
            <a:r>
              <a:rPr lang="ko-KR" altLang="en-US" sz="1600" dirty="0"/>
              <a:t>기존의 데이터셋</a:t>
            </a:r>
            <a:r>
              <a:rPr lang="en-US" altLang="ko-KR" sz="1600" dirty="0"/>
              <a:t>(</a:t>
            </a:r>
            <a:r>
              <a:rPr lang="ko-KR" altLang="en-US" sz="1600" dirty="0"/>
              <a:t>예를 들면</a:t>
            </a:r>
            <a:r>
              <a:rPr lang="en-US" altLang="ko-KR" sz="1600" dirty="0"/>
              <a:t>, </a:t>
            </a:r>
            <a:r>
              <a:rPr lang="ko-KR" altLang="en-US" sz="1600" dirty="0"/>
              <a:t>텐서플로 데이터셋</a:t>
            </a:r>
            <a:r>
              <a:rPr lang="en-US" altLang="ko-KR" sz="1600" dirty="0"/>
              <a:t>)</a:t>
            </a:r>
            <a:r>
              <a:rPr lang="ko-KR" altLang="en-US" sz="1600" dirty="0"/>
              <a:t>을 사용할 수도 있음</a:t>
            </a:r>
            <a:endParaRPr lang="en-US" altLang="ko-KR" sz="1600" dirty="0"/>
          </a:p>
          <a:p>
            <a:pPr marL="800100" lvl="1" indent="-342900">
              <a:lnSpc>
                <a:spcPct val="120000"/>
              </a:lnSpc>
              <a:buFont typeface="+mj-lt"/>
              <a:buAutoNum type="alphaLcPeriod"/>
            </a:pPr>
            <a:r>
              <a:rPr lang="ko-KR" altLang="en-US" sz="1600" dirty="0"/>
              <a:t>이를 훈련 세트와 검증 세트</a:t>
            </a:r>
            <a:r>
              <a:rPr lang="en-US" altLang="ko-KR" sz="1600" dirty="0"/>
              <a:t>, </a:t>
            </a:r>
            <a:r>
              <a:rPr lang="ko-KR" altLang="en-US" sz="1600" dirty="0"/>
              <a:t>테스트 세트로 나누기</a:t>
            </a:r>
            <a:endParaRPr lang="en-US" altLang="ko-KR" sz="1600" dirty="0"/>
          </a:p>
          <a:p>
            <a:pPr marL="800100" lvl="1" indent="-342900">
              <a:lnSpc>
                <a:spcPct val="120000"/>
              </a:lnSpc>
              <a:buFont typeface="+mj-lt"/>
              <a:buAutoNum type="alphaLcPeriod"/>
            </a:pPr>
            <a:r>
              <a:rPr lang="ko-KR" altLang="en-US" sz="1600" dirty="0"/>
              <a:t>적절한 전처리 연산과 선택적으로 데이터 증식을 수행하는 입력 파이프라인을 만들기</a:t>
            </a:r>
            <a:endParaRPr lang="en-US" altLang="ko-KR" sz="1600" dirty="0"/>
          </a:p>
          <a:p>
            <a:pPr marL="800100" lvl="1" indent="-342900">
              <a:lnSpc>
                <a:spcPct val="120000"/>
              </a:lnSpc>
              <a:buFont typeface="+mj-lt"/>
              <a:buAutoNum type="alphaLcPeriod"/>
            </a:pPr>
            <a:r>
              <a:rPr lang="ko-KR" altLang="en-US" sz="1600" dirty="0"/>
              <a:t>이 데이터셋에서 사전훈련된 모델을 세부 튜닝</a:t>
            </a:r>
            <a:endParaRPr lang="en-US" altLang="ko-KR" sz="1600" dirty="0"/>
          </a:p>
          <a:p>
            <a:pPr marL="342900" indent="-342900">
              <a:lnSpc>
                <a:spcPct val="120000"/>
              </a:lnSpc>
              <a:buFont typeface="+mj-lt"/>
              <a:buAutoNum type="arabicPeriod" startAt="9"/>
            </a:pPr>
            <a:r>
              <a:rPr lang="ko-KR" altLang="en-US" sz="1600" dirty="0"/>
              <a:t>텐서플로의 스타일 전이 튜토리얼</a:t>
            </a:r>
            <a:r>
              <a:rPr lang="en-US" altLang="ko-KR" sz="1600" dirty="0"/>
              <a:t>(https://homl.info/styletuto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살펴보기</a:t>
            </a:r>
            <a:r>
              <a:rPr lang="en-US" altLang="ko-KR" sz="1600" dirty="0"/>
              <a:t>. </a:t>
            </a:r>
            <a:r>
              <a:rPr lang="ko-KR" altLang="en-US" sz="1600" dirty="0"/>
              <a:t>딥러닝을 사용해 재미있는 그림을 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ko-KR" altLang="en-US" sz="1600" dirty="0"/>
              <a:t>생성할 수 있음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632996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8228E8E3-0E6B-F440-8FD7-C16EDF9465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3200" b="1" dirty="0" smtClean="0">
                <a:cs typeface="+mj-cs"/>
              </a:rPr>
              <a:t>14</a:t>
            </a:r>
            <a:r>
              <a:rPr lang="ko-KR" altLang="en-US" sz="3200" b="1" dirty="0" smtClean="0">
                <a:cs typeface="+mj-cs"/>
              </a:rPr>
              <a:t>장</a:t>
            </a:r>
            <a:r>
              <a:rPr lang="en-US" altLang="ko-KR" sz="3200" b="1" dirty="0" smtClean="0">
                <a:cs typeface="+mj-cs"/>
              </a:rPr>
              <a:t> </a:t>
            </a:r>
            <a:r>
              <a:rPr lang="ko-KR" altLang="en-US" sz="3200" b="1" dirty="0">
                <a:cs typeface="+mj-cs"/>
              </a:rPr>
              <a:t>합성곱 신경망을 사용한 컴퓨터 비전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7CCBA41-B0B5-444D-A186-6592307FAB7C}"/>
              </a:ext>
            </a:extLst>
          </p:cNvPr>
          <p:cNvSpPr txBox="1"/>
          <p:nvPr/>
        </p:nvSpPr>
        <p:spPr>
          <a:xfrm>
            <a:off x="630465" y="3991169"/>
            <a:ext cx="10328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CNN </a:t>
            </a:r>
            <a:r>
              <a:rPr lang="ko-KR" altLang="en-US" sz="1600" dirty="0"/>
              <a:t>구성 요소</a:t>
            </a:r>
            <a:r>
              <a:rPr lang="en-US" altLang="ko-KR" sz="1600" dirty="0"/>
              <a:t>, </a:t>
            </a:r>
            <a:r>
              <a:rPr lang="ko-KR" altLang="en-US" sz="1600" dirty="0"/>
              <a:t>텐서플로와 케라스를 사용한 구현 방법</a:t>
            </a:r>
          </a:p>
        </p:txBody>
      </p:sp>
    </p:spTree>
    <p:extLst>
      <p:ext uri="{BB962C8B-B14F-4D97-AF65-F5344CB8AC3E}">
        <p14:creationId xmlns:p14="http://schemas.microsoft.com/office/powerpoint/2010/main" val="1671237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14.1</a:t>
            </a:r>
            <a:r>
              <a:rPr lang="ko-KR" altLang="en-US" dirty="0" smtClean="0"/>
              <a:t> </a:t>
            </a:r>
            <a:r>
              <a:rPr lang="ko-KR" altLang="en-US" dirty="0"/>
              <a:t>시각 피질 구조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lvl="1"/>
            <a:r>
              <a:rPr lang="ko-KR" altLang="en-US" dirty="0"/>
              <a:t>합성곱 신경망</a:t>
            </a:r>
            <a:r>
              <a:rPr lang="en-US" altLang="ko-KR" dirty="0"/>
              <a:t>(CNN)</a:t>
            </a:r>
            <a:r>
              <a:rPr lang="ko-KR" altLang="en-US" dirty="0"/>
              <a:t>은 대뇌 시각 피질</a:t>
            </a:r>
            <a:r>
              <a:rPr lang="en-US" altLang="ko-KR" dirty="0"/>
              <a:t> </a:t>
            </a:r>
            <a:r>
              <a:rPr lang="ko-KR" altLang="en-US" dirty="0"/>
              <a:t>연구에서 시작</a:t>
            </a:r>
            <a:endParaRPr lang="en-US" altLang="ko-KR" dirty="0"/>
          </a:p>
          <a:p>
            <a:pPr lvl="1"/>
            <a:r>
              <a:rPr lang="ko-KR" altLang="en-US" dirty="0"/>
              <a:t>국부 </a:t>
            </a:r>
            <a:r>
              <a:rPr lang="ko-KR" altLang="en-US" dirty="0" err="1"/>
              <a:t>수용장</a:t>
            </a:r>
            <a:r>
              <a:rPr lang="en-US" altLang="ko-KR" dirty="0"/>
              <a:t>(local receptive field)</a:t>
            </a:r>
          </a:p>
          <a:p>
            <a:pPr lvl="1"/>
            <a:r>
              <a:rPr lang="en-US" altLang="ko-KR" dirty="0"/>
              <a:t>LeNet-5 </a:t>
            </a:r>
          </a:p>
          <a:p>
            <a:pPr lvl="1"/>
            <a:r>
              <a:rPr lang="ko-KR" altLang="en-US" dirty="0"/>
              <a:t>합성곱 층과 풀링 층 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="" xmlns:a16="http://schemas.microsoft.com/office/drawing/2014/main" id="{F7A8323F-9FEA-421C-9C0E-C0E55B8C9D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핸즈온 </a:t>
            </a:r>
            <a:r>
              <a:rPr lang="ko-KR" altLang="en-US" b="1"/>
              <a:t>머신러닝 </a:t>
            </a:r>
            <a:r>
              <a:rPr lang="en-US" altLang="ko-KR" b="1"/>
              <a:t>(3</a:t>
            </a:r>
            <a:r>
              <a:rPr lang="ko-KR" altLang="en-US" b="1"/>
              <a:t>판</a:t>
            </a:r>
            <a:r>
              <a:rPr lang="en-US" altLang="ko-KR" b="1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D834954-433B-5FC3-8D88-3831BE090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541" y="2490836"/>
            <a:ext cx="7620000" cy="2371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4277106-7704-68AB-1202-30638C46EF98}"/>
              </a:ext>
            </a:extLst>
          </p:cNvPr>
          <p:cNvSpPr txBox="1"/>
          <p:nvPr/>
        </p:nvSpPr>
        <p:spPr>
          <a:xfrm>
            <a:off x="2471433" y="5020585"/>
            <a:ext cx="79636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시각 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피질의 국부 </a:t>
            </a:r>
            <a:r>
              <a:rPr lang="ko-KR" altLang="en-US" sz="1400" b="1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수용장은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400" b="1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수용장이라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불리는 시야의 작은 영역에 있는 특정 패턴에 반응</a:t>
            </a:r>
            <a:r>
              <a:rPr lang="en-US" altLang="ko-KR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/>
            </a:r>
            <a:br>
              <a:rPr lang="en-US" altLang="ko-KR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</a:b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시각 신호가 연속적인 뇌 모듈을 통과하면서 뉴런이 더 큰 </a:t>
            </a:r>
            <a:r>
              <a:rPr lang="ko-KR" altLang="en-US" sz="1400" b="1" dirty="0" err="1">
                <a:solidFill>
                  <a:schemeClr val="accent5">
                    <a:lumMod val="50000"/>
                  </a:schemeClr>
                </a:solidFill>
                <a:latin typeface="+mn-ea"/>
              </a:rPr>
              <a:t>수용장에</a:t>
            </a:r>
            <a:r>
              <a:rPr lang="ko-KR" altLang="en-US" sz="1400" b="1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 있는 더 복잡한 패턴에 반응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443589" y="5023340"/>
            <a:ext cx="10550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latin typeface="+mn-ea"/>
              </a:rPr>
              <a:t>그림 </a:t>
            </a:r>
            <a:r>
              <a:rPr lang="en-US" altLang="ko-KR" sz="1400" b="1" dirty="0" smtClean="0">
                <a:latin typeface="+mn-ea"/>
              </a:rPr>
              <a:t>14-1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75055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한빛미디어">
      <a:dk1>
        <a:sysClr val="windowText" lastClr="000000"/>
      </a:dk1>
      <a:lt1>
        <a:sysClr val="window" lastClr="FFFFFF"/>
      </a:lt1>
      <a:dk2>
        <a:srgbClr val="1FAEB6"/>
      </a:dk2>
      <a:lt2>
        <a:srgbClr val="919191"/>
      </a:lt2>
      <a:accent1>
        <a:srgbClr val="39B54A"/>
      </a:accent1>
      <a:accent2>
        <a:srgbClr val="F15A31"/>
      </a:accent2>
      <a:accent3>
        <a:srgbClr val="FA9D1C"/>
      </a:accent3>
      <a:accent4>
        <a:srgbClr val="41B50A"/>
      </a:accent4>
      <a:accent5>
        <a:srgbClr val="55AAEA"/>
      </a:accent5>
      <a:accent6>
        <a:srgbClr val="4D2702"/>
      </a:accent6>
      <a:hlink>
        <a:srgbClr val="39B54A"/>
      </a:hlink>
      <a:folHlink>
        <a:srgbClr val="919191"/>
      </a:folHlink>
    </a:clrScheme>
    <a:fontScheme name="맑은 고딕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17372</TotalTime>
  <Words>4501</Words>
  <Application>Microsoft Office PowerPoint</Application>
  <PresentationFormat>사용자 지정</PresentationFormat>
  <Paragraphs>668</Paragraphs>
  <Slides>74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74</vt:i4>
      </vt:variant>
    </vt:vector>
  </HeadingPairs>
  <TitlesOfParts>
    <vt:vector size="75" baseType="lpstr">
      <vt:lpstr>Office 테마</vt:lpstr>
      <vt:lpstr>핸즈온 머신러닝(3판)</vt:lpstr>
      <vt:lpstr>시작하기 전에</vt:lpstr>
      <vt:lpstr>3판의 주요 변경 내용</vt:lpstr>
      <vt:lpstr>이 책의 학습 목표</vt:lpstr>
      <vt:lpstr>이 책의 학습 목표</vt:lpstr>
      <vt:lpstr>이 책의 학습 목표</vt:lpstr>
      <vt:lpstr>Contents</vt:lpstr>
      <vt:lpstr>PowerPoint 프레젠테이션</vt:lpstr>
      <vt:lpstr>14.1 시각 피질 구조</vt:lpstr>
      <vt:lpstr>14.2 합성곱 층(1)</vt:lpstr>
      <vt:lpstr>14.2 합성곱 층(2)</vt:lpstr>
      <vt:lpstr>14.2 합성곱 층(3)</vt:lpstr>
      <vt:lpstr>14.2 합성곱 층(4)</vt:lpstr>
      <vt:lpstr>14.2 합성곱 층(5)</vt:lpstr>
      <vt:lpstr>14.2 합성곱 층(6)</vt:lpstr>
      <vt:lpstr>14.2 합성곱 층(7)</vt:lpstr>
      <vt:lpstr>14.2 합성곱 층(8)</vt:lpstr>
      <vt:lpstr>14.2 합성곱 층(9)</vt:lpstr>
      <vt:lpstr>14.2 합성곱 층(10)</vt:lpstr>
      <vt:lpstr>14.2 합성곱 층(11)</vt:lpstr>
      <vt:lpstr>14.2 합성곱 층(12)</vt:lpstr>
      <vt:lpstr>14.2 합성곱 층(13)</vt:lpstr>
      <vt:lpstr>14.3 풀링 층(1)</vt:lpstr>
      <vt:lpstr>14.3 풀링 층(2)</vt:lpstr>
      <vt:lpstr>14.3 풀링 층(3)</vt:lpstr>
      <vt:lpstr>14.4 케라스로 풀링 층 구현하기(1)</vt:lpstr>
      <vt:lpstr>14.4 케라스로 풀링 층 구현하기(2)</vt:lpstr>
      <vt:lpstr>14.4 케라스로 풀링 층 구현하기(3)</vt:lpstr>
      <vt:lpstr>14.5 CNN 구조(1)</vt:lpstr>
      <vt:lpstr>14.5 CNN 구조(2)</vt:lpstr>
      <vt:lpstr>14.5 CNN 구조(3)</vt:lpstr>
      <vt:lpstr>14.5 CNN 구조(4)</vt:lpstr>
      <vt:lpstr>14.5 CNN 구조(5)</vt:lpstr>
      <vt:lpstr>14.5 CNN 구조(6)</vt:lpstr>
      <vt:lpstr>14.5 CNN 구조(7)</vt:lpstr>
      <vt:lpstr>14.5 CNN 구조(8)</vt:lpstr>
      <vt:lpstr>14.5 CNN 구조(9)</vt:lpstr>
      <vt:lpstr>14.5 CNN 구조(10)</vt:lpstr>
      <vt:lpstr>14.5 CNN 구조(11)</vt:lpstr>
      <vt:lpstr>14.5 CNN 구조(12)</vt:lpstr>
      <vt:lpstr>14.5 CNN 구조(13)</vt:lpstr>
      <vt:lpstr>14.5 CNN 구조(14)</vt:lpstr>
      <vt:lpstr>14.5 CNN 구조(15)</vt:lpstr>
      <vt:lpstr>14.5 CNN 구조(16)</vt:lpstr>
      <vt:lpstr>14.5 CNN 구조(17)</vt:lpstr>
      <vt:lpstr>14.5 CNN 구조(18)</vt:lpstr>
      <vt:lpstr>14.5 CNN 구조(19)</vt:lpstr>
      <vt:lpstr>14.5 CNN 구조(20)</vt:lpstr>
      <vt:lpstr>14.5 CNN 구조(21)</vt:lpstr>
      <vt:lpstr>14.5 CNN 구조(22)</vt:lpstr>
      <vt:lpstr>14.5 CNN 구조(23)</vt:lpstr>
      <vt:lpstr>14.6 케라스로 ResNet-34 CNN 구현하기(1)</vt:lpstr>
      <vt:lpstr>14.6 케라스로 ResNet-34 CNN 구현하기(2)</vt:lpstr>
      <vt:lpstr>14.7 케라스의 사전 훈련 모델 사용하기(1)</vt:lpstr>
      <vt:lpstr>14.7 케라스의 사전 훈련 모델 사용하기(2)</vt:lpstr>
      <vt:lpstr>14.8 사전 훈련된 모델을 사용한 전이 학습(1)</vt:lpstr>
      <vt:lpstr>14.8 사전 훈련된 모델을 사용한 전이 학습(2)</vt:lpstr>
      <vt:lpstr>14.8 사전 훈련된 모델을 사용한 전이 학습(3)</vt:lpstr>
      <vt:lpstr>14.8 사전 훈련된 모델을 사용한 전이 학습(4)</vt:lpstr>
      <vt:lpstr>14.8 사전 훈련된 모델을 사용한 전이 학습(5)</vt:lpstr>
      <vt:lpstr>14.9 분류와 위치 추정(1)</vt:lpstr>
      <vt:lpstr>14.9 분류와 위치 추정(2)</vt:lpstr>
      <vt:lpstr>14.9 분류와 위치 추정(3)</vt:lpstr>
      <vt:lpstr>14.10 객체 탐지(1)</vt:lpstr>
      <vt:lpstr>14.10 객체 탐지(2)</vt:lpstr>
      <vt:lpstr>14.10 객체 탐지(3)</vt:lpstr>
      <vt:lpstr>14.10 객체 탐지(4)</vt:lpstr>
      <vt:lpstr>14.11 객체 추적</vt:lpstr>
      <vt:lpstr>14.12 시맨틱 분할(1)</vt:lpstr>
      <vt:lpstr>14.12 시맨틱 분할(2)</vt:lpstr>
      <vt:lpstr>14.12 시맨틱 분할(3)</vt:lpstr>
      <vt:lpstr>14.12 시맨틱 분할(4)</vt:lpstr>
      <vt:lpstr>연습문제(1)</vt:lpstr>
      <vt:lpstr>연습문제(2)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파이썬으로 배우는 머신러닝 교과서</dc:title>
  <dc:creator>마케팅팀</dc:creator>
  <cp:lastModifiedBy>이채윤</cp:lastModifiedBy>
  <cp:revision>445</cp:revision>
  <dcterms:created xsi:type="dcterms:W3CDTF">2020-01-31T07:25:46Z</dcterms:created>
  <dcterms:modified xsi:type="dcterms:W3CDTF">2023-10-16T05:43:19Z</dcterms:modified>
</cp:coreProperties>
</file>